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Lst>
  <p:sldSz cx="6840538" cy="125999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6"/>
  </p:normalViewPr>
  <p:slideViewPr>
    <p:cSldViewPr snapToGrid="0">
      <p:cViewPr>
        <p:scale>
          <a:sx n="231" d="100"/>
          <a:sy n="231" d="100"/>
        </p:scale>
        <p:origin x="-40" y="-9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3041" y="2062083"/>
            <a:ext cx="5814457" cy="4386662"/>
          </a:xfrm>
        </p:spPr>
        <p:txBody>
          <a:bodyPr anchor="b"/>
          <a:lstStyle>
            <a:lvl1pPr algn="ctr">
              <a:defRPr sz="4489"/>
            </a:lvl1pPr>
          </a:lstStyle>
          <a:p>
            <a:r>
              <a:rPr lang="zh-CN" altLang="en-US"/>
              <a:t>单击此处编辑母版标题样式</a:t>
            </a:r>
            <a:endParaRPr lang="en-US" dirty="0"/>
          </a:p>
        </p:txBody>
      </p:sp>
      <p:sp>
        <p:nvSpPr>
          <p:cNvPr id="3" name="Subtitle 2"/>
          <p:cNvSpPr>
            <a:spLocks noGrp="1"/>
          </p:cNvSpPr>
          <p:nvPr>
            <p:ph type="subTitle" idx="1"/>
          </p:nvPr>
        </p:nvSpPr>
        <p:spPr>
          <a:xfrm>
            <a:off x="855067" y="6617911"/>
            <a:ext cx="5130404" cy="3042080"/>
          </a:xfrm>
        </p:spPr>
        <p:txBody>
          <a:bodyPr/>
          <a:lstStyle>
            <a:lvl1pPr marL="0" indent="0" algn="ctr">
              <a:buNone/>
              <a:defRPr sz="1795"/>
            </a:lvl1pPr>
            <a:lvl2pPr marL="342031" indent="0" algn="ctr">
              <a:buNone/>
              <a:defRPr sz="1496"/>
            </a:lvl2pPr>
            <a:lvl3pPr marL="684063" indent="0" algn="ctr">
              <a:buNone/>
              <a:defRPr sz="1347"/>
            </a:lvl3pPr>
            <a:lvl4pPr marL="1026094" indent="0" algn="ctr">
              <a:buNone/>
              <a:defRPr sz="1197"/>
            </a:lvl4pPr>
            <a:lvl5pPr marL="1368125" indent="0" algn="ctr">
              <a:buNone/>
              <a:defRPr sz="1197"/>
            </a:lvl5pPr>
            <a:lvl6pPr marL="1710157" indent="0" algn="ctr">
              <a:buNone/>
              <a:defRPr sz="1197"/>
            </a:lvl6pPr>
            <a:lvl7pPr marL="2052188" indent="0" algn="ctr">
              <a:buNone/>
              <a:defRPr sz="1197"/>
            </a:lvl7pPr>
            <a:lvl8pPr marL="2394219" indent="0" algn="ctr">
              <a:buNone/>
              <a:defRPr sz="1197"/>
            </a:lvl8pPr>
            <a:lvl9pPr marL="2736251" indent="0" algn="ctr">
              <a:buNone/>
              <a:defRPr sz="119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79497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1720090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95260" y="670833"/>
            <a:ext cx="1474991" cy="1067790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0288" y="670833"/>
            <a:ext cx="4339466" cy="1067790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3859942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330230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6725" y="3141251"/>
            <a:ext cx="5899964" cy="5241244"/>
          </a:xfrm>
        </p:spPr>
        <p:txBody>
          <a:bodyPr anchor="b"/>
          <a:lstStyle>
            <a:lvl1pPr>
              <a:defRPr sz="4489"/>
            </a:lvl1pPr>
          </a:lstStyle>
          <a:p>
            <a:r>
              <a:rPr lang="zh-CN" altLang="en-US"/>
              <a:t>单击此处编辑母版标题样式</a:t>
            </a:r>
            <a:endParaRPr lang="en-US" dirty="0"/>
          </a:p>
        </p:txBody>
      </p:sp>
      <p:sp>
        <p:nvSpPr>
          <p:cNvPr id="3" name="Text Placeholder 2"/>
          <p:cNvSpPr>
            <a:spLocks noGrp="1"/>
          </p:cNvSpPr>
          <p:nvPr>
            <p:ph type="body" idx="1"/>
          </p:nvPr>
        </p:nvSpPr>
        <p:spPr>
          <a:xfrm>
            <a:off x="466725" y="8432079"/>
            <a:ext cx="5899964" cy="2756246"/>
          </a:xfrm>
        </p:spPr>
        <p:txBody>
          <a:bodyPr/>
          <a:lstStyle>
            <a:lvl1pPr marL="0" indent="0">
              <a:buNone/>
              <a:defRPr sz="1795">
                <a:solidFill>
                  <a:schemeClr val="tx1"/>
                </a:solidFill>
              </a:defRPr>
            </a:lvl1pPr>
            <a:lvl2pPr marL="342031" indent="0">
              <a:buNone/>
              <a:defRPr sz="1496">
                <a:solidFill>
                  <a:schemeClr val="tx1">
                    <a:tint val="75000"/>
                  </a:schemeClr>
                </a:solidFill>
              </a:defRPr>
            </a:lvl2pPr>
            <a:lvl3pPr marL="684063" indent="0">
              <a:buNone/>
              <a:defRPr sz="1347">
                <a:solidFill>
                  <a:schemeClr val="tx1">
                    <a:tint val="75000"/>
                  </a:schemeClr>
                </a:solidFill>
              </a:defRPr>
            </a:lvl3pPr>
            <a:lvl4pPr marL="1026094" indent="0">
              <a:buNone/>
              <a:defRPr sz="1197">
                <a:solidFill>
                  <a:schemeClr val="tx1">
                    <a:tint val="75000"/>
                  </a:schemeClr>
                </a:solidFill>
              </a:defRPr>
            </a:lvl4pPr>
            <a:lvl5pPr marL="1368125" indent="0">
              <a:buNone/>
              <a:defRPr sz="1197">
                <a:solidFill>
                  <a:schemeClr val="tx1">
                    <a:tint val="75000"/>
                  </a:schemeClr>
                </a:solidFill>
              </a:defRPr>
            </a:lvl5pPr>
            <a:lvl6pPr marL="1710157" indent="0">
              <a:buNone/>
              <a:defRPr sz="1197">
                <a:solidFill>
                  <a:schemeClr val="tx1">
                    <a:tint val="75000"/>
                  </a:schemeClr>
                </a:solidFill>
              </a:defRPr>
            </a:lvl6pPr>
            <a:lvl7pPr marL="2052188" indent="0">
              <a:buNone/>
              <a:defRPr sz="1197">
                <a:solidFill>
                  <a:schemeClr val="tx1">
                    <a:tint val="75000"/>
                  </a:schemeClr>
                </a:solidFill>
              </a:defRPr>
            </a:lvl7pPr>
            <a:lvl8pPr marL="2394219" indent="0">
              <a:buNone/>
              <a:defRPr sz="1197">
                <a:solidFill>
                  <a:schemeClr val="tx1">
                    <a:tint val="75000"/>
                  </a:schemeClr>
                </a:solidFill>
              </a:defRPr>
            </a:lvl8pPr>
            <a:lvl9pPr marL="2736251" indent="0">
              <a:buNone/>
              <a:defRPr sz="119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131901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0287" y="3354163"/>
            <a:ext cx="2907229" cy="799457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463022" y="3354163"/>
            <a:ext cx="2907229" cy="799457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1203531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1178" y="670836"/>
            <a:ext cx="5899964" cy="2435415"/>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1179" y="3088748"/>
            <a:ext cx="2893868" cy="1513748"/>
          </a:xfrm>
        </p:spPr>
        <p:txBody>
          <a:bodyPr anchor="b"/>
          <a:lstStyle>
            <a:lvl1pPr marL="0" indent="0">
              <a:buNone/>
              <a:defRPr sz="1795" b="1"/>
            </a:lvl1pPr>
            <a:lvl2pPr marL="342031" indent="0">
              <a:buNone/>
              <a:defRPr sz="1496" b="1"/>
            </a:lvl2pPr>
            <a:lvl3pPr marL="684063" indent="0">
              <a:buNone/>
              <a:defRPr sz="1347" b="1"/>
            </a:lvl3pPr>
            <a:lvl4pPr marL="1026094" indent="0">
              <a:buNone/>
              <a:defRPr sz="1197" b="1"/>
            </a:lvl4pPr>
            <a:lvl5pPr marL="1368125" indent="0">
              <a:buNone/>
              <a:defRPr sz="1197" b="1"/>
            </a:lvl5pPr>
            <a:lvl6pPr marL="1710157" indent="0">
              <a:buNone/>
              <a:defRPr sz="1197" b="1"/>
            </a:lvl6pPr>
            <a:lvl7pPr marL="2052188" indent="0">
              <a:buNone/>
              <a:defRPr sz="1197" b="1"/>
            </a:lvl7pPr>
            <a:lvl8pPr marL="2394219" indent="0">
              <a:buNone/>
              <a:defRPr sz="1197" b="1"/>
            </a:lvl8pPr>
            <a:lvl9pPr marL="2736251" indent="0">
              <a:buNone/>
              <a:defRPr sz="1197" b="1"/>
            </a:lvl9pPr>
          </a:lstStyle>
          <a:p>
            <a:pPr lvl="0"/>
            <a:r>
              <a:rPr lang="zh-CN" altLang="en-US"/>
              <a:t>单击此处编辑母版文本样式</a:t>
            </a:r>
          </a:p>
        </p:txBody>
      </p:sp>
      <p:sp>
        <p:nvSpPr>
          <p:cNvPr id="4" name="Content Placeholder 3"/>
          <p:cNvSpPr>
            <a:spLocks noGrp="1"/>
          </p:cNvSpPr>
          <p:nvPr>
            <p:ph sz="half" idx="2"/>
          </p:nvPr>
        </p:nvSpPr>
        <p:spPr>
          <a:xfrm>
            <a:off x="471179" y="4602496"/>
            <a:ext cx="2893868" cy="676957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463023" y="3088748"/>
            <a:ext cx="2908120" cy="1513748"/>
          </a:xfrm>
        </p:spPr>
        <p:txBody>
          <a:bodyPr anchor="b"/>
          <a:lstStyle>
            <a:lvl1pPr marL="0" indent="0">
              <a:buNone/>
              <a:defRPr sz="1795" b="1"/>
            </a:lvl1pPr>
            <a:lvl2pPr marL="342031" indent="0">
              <a:buNone/>
              <a:defRPr sz="1496" b="1"/>
            </a:lvl2pPr>
            <a:lvl3pPr marL="684063" indent="0">
              <a:buNone/>
              <a:defRPr sz="1347" b="1"/>
            </a:lvl3pPr>
            <a:lvl4pPr marL="1026094" indent="0">
              <a:buNone/>
              <a:defRPr sz="1197" b="1"/>
            </a:lvl4pPr>
            <a:lvl5pPr marL="1368125" indent="0">
              <a:buNone/>
              <a:defRPr sz="1197" b="1"/>
            </a:lvl5pPr>
            <a:lvl6pPr marL="1710157" indent="0">
              <a:buNone/>
              <a:defRPr sz="1197" b="1"/>
            </a:lvl6pPr>
            <a:lvl7pPr marL="2052188" indent="0">
              <a:buNone/>
              <a:defRPr sz="1197" b="1"/>
            </a:lvl7pPr>
            <a:lvl8pPr marL="2394219" indent="0">
              <a:buNone/>
              <a:defRPr sz="1197" b="1"/>
            </a:lvl8pPr>
            <a:lvl9pPr marL="2736251" indent="0">
              <a:buNone/>
              <a:defRPr sz="1197" b="1"/>
            </a:lvl9pPr>
          </a:lstStyle>
          <a:p>
            <a:pPr lvl="0"/>
            <a:r>
              <a:rPr lang="zh-CN" altLang="en-US"/>
              <a:t>单击此处编辑母版文本样式</a:t>
            </a:r>
          </a:p>
        </p:txBody>
      </p:sp>
      <p:sp>
        <p:nvSpPr>
          <p:cNvPr id="6" name="Content Placeholder 5"/>
          <p:cNvSpPr>
            <a:spLocks noGrp="1"/>
          </p:cNvSpPr>
          <p:nvPr>
            <p:ph sz="quarter" idx="4"/>
          </p:nvPr>
        </p:nvSpPr>
        <p:spPr>
          <a:xfrm>
            <a:off x="3463023" y="4602496"/>
            <a:ext cx="2908120" cy="676957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332253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3354639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200994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1178" y="839999"/>
            <a:ext cx="2206252" cy="2939997"/>
          </a:xfrm>
        </p:spPr>
        <p:txBody>
          <a:bodyPr anchor="b"/>
          <a:lstStyle>
            <a:lvl1pPr>
              <a:defRPr sz="2394"/>
            </a:lvl1pPr>
          </a:lstStyle>
          <a:p>
            <a:r>
              <a:rPr lang="zh-CN" altLang="en-US"/>
              <a:t>单击此处编辑母版标题样式</a:t>
            </a:r>
            <a:endParaRPr lang="en-US" dirty="0"/>
          </a:p>
        </p:txBody>
      </p:sp>
      <p:sp>
        <p:nvSpPr>
          <p:cNvPr id="3" name="Content Placeholder 2"/>
          <p:cNvSpPr>
            <a:spLocks noGrp="1"/>
          </p:cNvSpPr>
          <p:nvPr>
            <p:ph idx="1"/>
          </p:nvPr>
        </p:nvSpPr>
        <p:spPr>
          <a:xfrm>
            <a:off x="2908120" y="1814168"/>
            <a:ext cx="3463022" cy="8954158"/>
          </a:xfrm>
        </p:spPr>
        <p:txBody>
          <a:bodyPr/>
          <a:lstStyle>
            <a:lvl1pPr>
              <a:defRPr sz="2394"/>
            </a:lvl1pPr>
            <a:lvl2pPr>
              <a:defRPr sz="2095"/>
            </a:lvl2pPr>
            <a:lvl3pPr>
              <a:defRPr sz="1795"/>
            </a:lvl3pPr>
            <a:lvl4pPr>
              <a:defRPr sz="1496"/>
            </a:lvl4pPr>
            <a:lvl5pPr>
              <a:defRPr sz="1496"/>
            </a:lvl5pPr>
            <a:lvl6pPr>
              <a:defRPr sz="1496"/>
            </a:lvl6pPr>
            <a:lvl7pPr>
              <a:defRPr sz="1496"/>
            </a:lvl7pPr>
            <a:lvl8pPr>
              <a:defRPr sz="1496"/>
            </a:lvl8pPr>
            <a:lvl9pPr>
              <a:defRPr sz="1496"/>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71178" y="3779996"/>
            <a:ext cx="2206252" cy="7002911"/>
          </a:xfrm>
        </p:spPr>
        <p:txBody>
          <a:bodyPr/>
          <a:lstStyle>
            <a:lvl1pPr marL="0" indent="0">
              <a:buNone/>
              <a:defRPr sz="1197"/>
            </a:lvl1pPr>
            <a:lvl2pPr marL="342031" indent="0">
              <a:buNone/>
              <a:defRPr sz="1047"/>
            </a:lvl2pPr>
            <a:lvl3pPr marL="684063" indent="0">
              <a:buNone/>
              <a:defRPr sz="898"/>
            </a:lvl3pPr>
            <a:lvl4pPr marL="1026094" indent="0">
              <a:buNone/>
              <a:defRPr sz="748"/>
            </a:lvl4pPr>
            <a:lvl5pPr marL="1368125" indent="0">
              <a:buNone/>
              <a:defRPr sz="748"/>
            </a:lvl5pPr>
            <a:lvl6pPr marL="1710157" indent="0">
              <a:buNone/>
              <a:defRPr sz="748"/>
            </a:lvl6pPr>
            <a:lvl7pPr marL="2052188" indent="0">
              <a:buNone/>
              <a:defRPr sz="748"/>
            </a:lvl7pPr>
            <a:lvl8pPr marL="2394219" indent="0">
              <a:buNone/>
              <a:defRPr sz="748"/>
            </a:lvl8pPr>
            <a:lvl9pPr marL="2736251" indent="0">
              <a:buNone/>
              <a:defRPr sz="74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84936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1178" y="839999"/>
            <a:ext cx="2206252" cy="2939997"/>
          </a:xfrm>
        </p:spPr>
        <p:txBody>
          <a:bodyPr anchor="b"/>
          <a:lstStyle>
            <a:lvl1pPr>
              <a:defRPr sz="2394"/>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08120" y="1814168"/>
            <a:ext cx="3463022" cy="8954158"/>
          </a:xfrm>
        </p:spPr>
        <p:txBody>
          <a:bodyPr anchor="t"/>
          <a:lstStyle>
            <a:lvl1pPr marL="0" indent="0">
              <a:buNone/>
              <a:defRPr sz="2394"/>
            </a:lvl1pPr>
            <a:lvl2pPr marL="342031" indent="0">
              <a:buNone/>
              <a:defRPr sz="2095"/>
            </a:lvl2pPr>
            <a:lvl3pPr marL="684063" indent="0">
              <a:buNone/>
              <a:defRPr sz="1795"/>
            </a:lvl3pPr>
            <a:lvl4pPr marL="1026094" indent="0">
              <a:buNone/>
              <a:defRPr sz="1496"/>
            </a:lvl4pPr>
            <a:lvl5pPr marL="1368125" indent="0">
              <a:buNone/>
              <a:defRPr sz="1496"/>
            </a:lvl5pPr>
            <a:lvl6pPr marL="1710157" indent="0">
              <a:buNone/>
              <a:defRPr sz="1496"/>
            </a:lvl6pPr>
            <a:lvl7pPr marL="2052188" indent="0">
              <a:buNone/>
              <a:defRPr sz="1496"/>
            </a:lvl7pPr>
            <a:lvl8pPr marL="2394219" indent="0">
              <a:buNone/>
              <a:defRPr sz="1496"/>
            </a:lvl8pPr>
            <a:lvl9pPr marL="2736251" indent="0">
              <a:buNone/>
              <a:defRPr sz="1496"/>
            </a:lvl9pPr>
          </a:lstStyle>
          <a:p>
            <a:r>
              <a:rPr lang="zh-CN" altLang="en-US"/>
              <a:t>单击图标添加图片</a:t>
            </a:r>
            <a:endParaRPr lang="en-US" dirty="0"/>
          </a:p>
        </p:txBody>
      </p:sp>
      <p:sp>
        <p:nvSpPr>
          <p:cNvPr id="4" name="Text Placeholder 3"/>
          <p:cNvSpPr>
            <a:spLocks noGrp="1"/>
          </p:cNvSpPr>
          <p:nvPr>
            <p:ph type="body" sz="half" idx="2"/>
          </p:nvPr>
        </p:nvSpPr>
        <p:spPr>
          <a:xfrm>
            <a:off x="471178" y="3779996"/>
            <a:ext cx="2206252" cy="7002911"/>
          </a:xfrm>
        </p:spPr>
        <p:txBody>
          <a:bodyPr/>
          <a:lstStyle>
            <a:lvl1pPr marL="0" indent="0">
              <a:buNone/>
              <a:defRPr sz="1197"/>
            </a:lvl1pPr>
            <a:lvl2pPr marL="342031" indent="0">
              <a:buNone/>
              <a:defRPr sz="1047"/>
            </a:lvl2pPr>
            <a:lvl3pPr marL="684063" indent="0">
              <a:buNone/>
              <a:defRPr sz="898"/>
            </a:lvl3pPr>
            <a:lvl4pPr marL="1026094" indent="0">
              <a:buNone/>
              <a:defRPr sz="748"/>
            </a:lvl4pPr>
            <a:lvl5pPr marL="1368125" indent="0">
              <a:buNone/>
              <a:defRPr sz="748"/>
            </a:lvl5pPr>
            <a:lvl6pPr marL="1710157" indent="0">
              <a:buNone/>
              <a:defRPr sz="748"/>
            </a:lvl6pPr>
            <a:lvl7pPr marL="2052188" indent="0">
              <a:buNone/>
              <a:defRPr sz="748"/>
            </a:lvl7pPr>
            <a:lvl8pPr marL="2394219" indent="0">
              <a:buNone/>
              <a:defRPr sz="748"/>
            </a:lvl8pPr>
            <a:lvl9pPr marL="2736251" indent="0">
              <a:buNone/>
              <a:defRPr sz="74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179FCF4-4D2A-D84F-8F7E-8B8C96E181CE}" type="datetimeFigureOut">
              <a:rPr kumimoji="1" lang="zh-CN" altLang="en-US" smtClean="0"/>
              <a:t>2023/4/18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284821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0287" y="670836"/>
            <a:ext cx="5899964" cy="243541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0287" y="3354163"/>
            <a:ext cx="5899964" cy="799457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470287" y="11678325"/>
            <a:ext cx="1539121" cy="670833"/>
          </a:xfrm>
          <a:prstGeom prst="rect">
            <a:avLst/>
          </a:prstGeom>
        </p:spPr>
        <p:txBody>
          <a:bodyPr vert="horz" lIns="91440" tIns="45720" rIns="91440" bIns="45720" rtlCol="0" anchor="ctr"/>
          <a:lstStyle>
            <a:lvl1pPr algn="l">
              <a:defRPr sz="898">
                <a:solidFill>
                  <a:schemeClr val="tx1">
                    <a:tint val="75000"/>
                  </a:schemeClr>
                </a:solidFill>
              </a:defRPr>
            </a:lvl1pPr>
          </a:lstStyle>
          <a:p>
            <a:fld id="{2179FCF4-4D2A-D84F-8F7E-8B8C96E181CE}" type="datetimeFigureOut">
              <a:rPr kumimoji="1" lang="zh-CN" altLang="en-US" smtClean="0"/>
              <a:t>2023/4/18</a:t>
            </a:fld>
            <a:endParaRPr kumimoji="1" lang="zh-CN" altLang="en-US"/>
          </a:p>
        </p:txBody>
      </p:sp>
      <p:sp>
        <p:nvSpPr>
          <p:cNvPr id="5" name="Footer Placeholder 4"/>
          <p:cNvSpPr>
            <a:spLocks noGrp="1"/>
          </p:cNvSpPr>
          <p:nvPr>
            <p:ph type="ftr" sz="quarter" idx="3"/>
          </p:nvPr>
        </p:nvSpPr>
        <p:spPr>
          <a:xfrm>
            <a:off x="2265928" y="11678325"/>
            <a:ext cx="2308682" cy="670833"/>
          </a:xfrm>
          <a:prstGeom prst="rect">
            <a:avLst/>
          </a:prstGeom>
        </p:spPr>
        <p:txBody>
          <a:bodyPr vert="horz" lIns="91440" tIns="45720" rIns="91440" bIns="45720" rtlCol="0" anchor="ctr"/>
          <a:lstStyle>
            <a:lvl1pPr algn="ctr">
              <a:defRPr sz="898">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4831130" y="11678325"/>
            <a:ext cx="1539121" cy="670833"/>
          </a:xfrm>
          <a:prstGeom prst="rect">
            <a:avLst/>
          </a:prstGeom>
        </p:spPr>
        <p:txBody>
          <a:bodyPr vert="horz" lIns="91440" tIns="45720" rIns="91440" bIns="45720" rtlCol="0" anchor="ctr"/>
          <a:lstStyle>
            <a:lvl1pPr algn="r">
              <a:defRPr sz="898">
                <a:solidFill>
                  <a:schemeClr val="tx1">
                    <a:tint val="75000"/>
                  </a:schemeClr>
                </a:solidFill>
              </a:defRPr>
            </a:lvl1pPr>
          </a:lstStyle>
          <a:p>
            <a:fld id="{2B91EDD6-5E18-3145-AB00-3C9D614BE277}" type="slidenum">
              <a:rPr kumimoji="1" lang="zh-CN" altLang="en-US" smtClean="0"/>
              <a:t>‹#›</a:t>
            </a:fld>
            <a:endParaRPr kumimoji="1" lang="zh-CN" altLang="en-US"/>
          </a:p>
        </p:txBody>
      </p:sp>
    </p:spTree>
    <p:extLst>
      <p:ext uri="{BB962C8B-B14F-4D97-AF65-F5344CB8AC3E}">
        <p14:creationId xmlns:p14="http://schemas.microsoft.com/office/powerpoint/2010/main" val="4745408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4063" rtl="0" eaLnBrk="1" latinLnBrk="0" hangingPunct="1">
        <a:lnSpc>
          <a:spcPct val="90000"/>
        </a:lnSpc>
        <a:spcBef>
          <a:spcPct val="0"/>
        </a:spcBef>
        <a:buNone/>
        <a:defRPr sz="3292" kern="1200">
          <a:solidFill>
            <a:schemeClr val="tx1"/>
          </a:solidFill>
          <a:latin typeface="+mj-lt"/>
          <a:ea typeface="+mj-ea"/>
          <a:cs typeface="+mj-cs"/>
        </a:defRPr>
      </a:lvl1pPr>
    </p:titleStyle>
    <p:bodyStyle>
      <a:lvl1pPr marL="171016" indent="-171016" algn="l" defTabSz="684063" rtl="0" eaLnBrk="1" latinLnBrk="0" hangingPunct="1">
        <a:lnSpc>
          <a:spcPct val="90000"/>
        </a:lnSpc>
        <a:spcBef>
          <a:spcPts val="748"/>
        </a:spcBef>
        <a:buFont typeface="Arial" panose="020B0604020202020204" pitchFamily="34" charset="0"/>
        <a:buChar char="•"/>
        <a:defRPr sz="2095" kern="1200">
          <a:solidFill>
            <a:schemeClr val="tx1"/>
          </a:solidFill>
          <a:latin typeface="+mn-lt"/>
          <a:ea typeface="+mn-ea"/>
          <a:cs typeface="+mn-cs"/>
        </a:defRPr>
      </a:lvl1pPr>
      <a:lvl2pPr marL="513047" indent="-171016" algn="l" defTabSz="684063" rtl="0" eaLnBrk="1" latinLnBrk="0" hangingPunct="1">
        <a:lnSpc>
          <a:spcPct val="90000"/>
        </a:lnSpc>
        <a:spcBef>
          <a:spcPts val="374"/>
        </a:spcBef>
        <a:buFont typeface="Arial" panose="020B0604020202020204" pitchFamily="34" charset="0"/>
        <a:buChar char="•"/>
        <a:defRPr sz="1795" kern="1200">
          <a:solidFill>
            <a:schemeClr val="tx1"/>
          </a:solidFill>
          <a:latin typeface="+mn-lt"/>
          <a:ea typeface="+mn-ea"/>
          <a:cs typeface="+mn-cs"/>
        </a:defRPr>
      </a:lvl2pPr>
      <a:lvl3pPr marL="855078" indent="-171016" algn="l" defTabSz="684063" rtl="0" eaLnBrk="1" latinLnBrk="0" hangingPunct="1">
        <a:lnSpc>
          <a:spcPct val="90000"/>
        </a:lnSpc>
        <a:spcBef>
          <a:spcPts val="374"/>
        </a:spcBef>
        <a:buFont typeface="Arial" panose="020B0604020202020204" pitchFamily="34" charset="0"/>
        <a:buChar char="•"/>
        <a:defRPr sz="1496" kern="1200">
          <a:solidFill>
            <a:schemeClr val="tx1"/>
          </a:solidFill>
          <a:latin typeface="+mn-lt"/>
          <a:ea typeface="+mn-ea"/>
          <a:cs typeface="+mn-cs"/>
        </a:defRPr>
      </a:lvl3pPr>
      <a:lvl4pPr marL="1197110" indent="-171016" algn="l" defTabSz="684063"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4pPr>
      <a:lvl5pPr marL="1539141" indent="-171016" algn="l" defTabSz="684063"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5pPr>
      <a:lvl6pPr marL="1881172" indent="-171016" algn="l" defTabSz="684063"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6pPr>
      <a:lvl7pPr marL="2223204" indent="-171016" algn="l" defTabSz="684063"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7pPr>
      <a:lvl8pPr marL="2565235" indent="-171016" algn="l" defTabSz="684063"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8pPr>
      <a:lvl9pPr marL="2907266" indent="-171016" algn="l" defTabSz="684063"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9pPr>
    </p:bodyStyle>
    <p:otherStyle>
      <a:defPPr>
        <a:defRPr lang="en-US"/>
      </a:defPPr>
      <a:lvl1pPr marL="0" algn="l" defTabSz="684063" rtl="0" eaLnBrk="1" latinLnBrk="0" hangingPunct="1">
        <a:defRPr sz="1347" kern="1200">
          <a:solidFill>
            <a:schemeClr val="tx1"/>
          </a:solidFill>
          <a:latin typeface="+mn-lt"/>
          <a:ea typeface="+mn-ea"/>
          <a:cs typeface="+mn-cs"/>
        </a:defRPr>
      </a:lvl1pPr>
      <a:lvl2pPr marL="342031" algn="l" defTabSz="684063" rtl="0" eaLnBrk="1" latinLnBrk="0" hangingPunct="1">
        <a:defRPr sz="1347" kern="1200">
          <a:solidFill>
            <a:schemeClr val="tx1"/>
          </a:solidFill>
          <a:latin typeface="+mn-lt"/>
          <a:ea typeface="+mn-ea"/>
          <a:cs typeface="+mn-cs"/>
        </a:defRPr>
      </a:lvl2pPr>
      <a:lvl3pPr marL="684063" algn="l" defTabSz="684063" rtl="0" eaLnBrk="1" latinLnBrk="0" hangingPunct="1">
        <a:defRPr sz="1347" kern="1200">
          <a:solidFill>
            <a:schemeClr val="tx1"/>
          </a:solidFill>
          <a:latin typeface="+mn-lt"/>
          <a:ea typeface="+mn-ea"/>
          <a:cs typeface="+mn-cs"/>
        </a:defRPr>
      </a:lvl3pPr>
      <a:lvl4pPr marL="1026094" algn="l" defTabSz="684063" rtl="0" eaLnBrk="1" latinLnBrk="0" hangingPunct="1">
        <a:defRPr sz="1347" kern="1200">
          <a:solidFill>
            <a:schemeClr val="tx1"/>
          </a:solidFill>
          <a:latin typeface="+mn-lt"/>
          <a:ea typeface="+mn-ea"/>
          <a:cs typeface="+mn-cs"/>
        </a:defRPr>
      </a:lvl4pPr>
      <a:lvl5pPr marL="1368125" algn="l" defTabSz="684063" rtl="0" eaLnBrk="1" latinLnBrk="0" hangingPunct="1">
        <a:defRPr sz="1347" kern="1200">
          <a:solidFill>
            <a:schemeClr val="tx1"/>
          </a:solidFill>
          <a:latin typeface="+mn-lt"/>
          <a:ea typeface="+mn-ea"/>
          <a:cs typeface="+mn-cs"/>
        </a:defRPr>
      </a:lvl5pPr>
      <a:lvl6pPr marL="1710157" algn="l" defTabSz="684063" rtl="0" eaLnBrk="1" latinLnBrk="0" hangingPunct="1">
        <a:defRPr sz="1347" kern="1200">
          <a:solidFill>
            <a:schemeClr val="tx1"/>
          </a:solidFill>
          <a:latin typeface="+mn-lt"/>
          <a:ea typeface="+mn-ea"/>
          <a:cs typeface="+mn-cs"/>
        </a:defRPr>
      </a:lvl6pPr>
      <a:lvl7pPr marL="2052188" algn="l" defTabSz="684063" rtl="0" eaLnBrk="1" latinLnBrk="0" hangingPunct="1">
        <a:defRPr sz="1347" kern="1200">
          <a:solidFill>
            <a:schemeClr val="tx1"/>
          </a:solidFill>
          <a:latin typeface="+mn-lt"/>
          <a:ea typeface="+mn-ea"/>
          <a:cs typeface="+mn-cs"/>
        </a:defRPr>
      </a:lvl7pPr>
      <a:lvl8pPr marL="2394219" algn="l" defTabSz="684063" rtl="0" eaLnBrk="1" latinLnBrk="0" hangingPunct="1">
        <a:defRPr sz="1347" kern="1200">
          <a:solidFill>
            <a:schemeClr val="tx1"/>
          </a:solidFill>
          <a:latin typeface="+mn-lt"/>
          <a:ea typeface="+mn-ea"/>
          <a:cs typeface="+mn-cs"/>
        </a:defRPr>
      </a:lvl8pPr>
      <a:lvl9pPr marL="2736251" algn="l" defTabSz="684063" rtl="0" eaLnBrk="1" latinLnBrk="0" hangingPunct="1">
        <a:defRPr sz="13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s://doi.org/10.1155/2020/8844348"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a:extLst>
              <a:ext uri="{FF2B5EF4-FFF2-40B4-BE49-F238E27FC236}">
                <a16:creationId xmlns:a16="http://schemas.microsoft.com/office/drawing/2014/main" id="{463A4A3F-4D89-E168-23AB-A876917B4BEB}"/>
              </a:ext>
            </a:extLst>
          </p:cNvPr>
          <p:cNvSpPr/>
          <p:nvPr/>
        </p:nvSpPr>
        <p:spPr>
          <a:xfrm>
            <a:off x="2953587" y="9603260"/>
            <a:ext cx="3600277" cy="1242739"/>
          </a:xfrm>
          <a:prstGeom prst="roundRect">
            <a:avLst/>
          </a:prstGeom>
          <a:solidFill>
            <a:schemeClr val="accent4">
              <a:lumMod val="60000"/>
              <a:lumOff val="40000"/>
              <a:alpha val="5617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054D71D2-5D9A-63AD-DB45-DCD2A09D8417}"/>
              </a:ext>
            </a:extLst>
          </p:cNvPr>
          <p:cNvSpPr/>
          <p:nvPr/>
        </p:nvSpPr>
        <p:spPr>
          <a:xfrm>
            <a:off x="3032626" y="6178921"/>
            <a:ext cx="3532829" cy="890706"/>
          </a:xfrm>
          <a:prstGeom prst="roundRect">
            <a:avLst/>
          </a:prstGeom>
          <a:solidFill>
            <a:schemeClr val="accent2">
              <a:alpha val="426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28023778-F0DC-EAA9-CC5A-301C2352F8F0}"/>
              </a:ext>
            </a:extLst>
          </p:cNvPr>
          <p:cNvSpPr/>
          <p:nvPr/>
        </p:nvSpPr>
        <p:spPr>
          <a:xfrm>
            <a:off x="246456" y="4228858"/>
            <a:ext cx="6318999" cy="1622935"/>
          </a:xfrm>
          <a:prstGeom prst="roundRect">
            <a:avLst/>
          </a:prstGeom>
          <a:solidFill>
            <a:schemeClr val="accent2">
              <a:alpha val="405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DA6C0633-436B-D27B-AD67-E98FBB37B818}"/>
              </a:ext>
            </a:extLst>
          </p:cNvPr>
          <p:cNvSpPr/>
          <p:nvPr/>
        </p:nvSpPr>
        <p:spPr>
          <a:xfrm>
            <a:off x="6949" y="11154566"/>
            <a:ext cx="6840538" cy="1415695"/>
          </a:xfrm>
          <a:prstGeom prst="rect">
            <a:avLst/>
          </a:prstGeom>
          <a:solidFill>
            <a:schemeClr val="accent1">
              <a:alpha val="60354"/>
            </a:schemeClr>
          </a:solidFill>
        </p:spPr>
        <p:style>
          <a:lnRef idx="3">
            <a:schemeClr val="lt1"/>
          </a:lnRef>
          <a:fillRef idx="1">
            <a:schemeClr val="accent1"/>
          </a:fillRef>
          <a:effectRef idx="1">
            <a:schemeClr val="accent1"/>
          </a:effectRef>
          <a:fontRef idx="minor">
            <a:schemeClr val="lt1"/>
          </a:fontRef>
        </p:style>
        <p:txBody>
          <a:bodyPr rtlCol="0" anchor="ctr"/>
          <a:lstStyle/>
          <a:p>
            <a:pPr algn="just"/>
            <a:endParaRPr kumimoji="1" lang="zh-CN" altLang="en-US" dirty="0">
              <a:latin typeface="Arial" panose="020B0604020202020204" pitchFamily="34" charset="0"/>
              <a:cs typeface="Arial" panose="020B0604020202020204" pitchFamily="34" charset="0"/>
            </a:endParaRPr>
          </a:p>
        </p:txBody>
      </p:sp>
      <p:sp>
        <p:nvSpPr>
          <p:cNvPr id="7" name="圆角矩形 6">
            <a:extLst>
              <a:ext uri="{FF2B5EF4-FFF2-40B4-BE49-F238E27FC236}">
                <a16:creationId xmlns:a16="http://schemas.microsoft.com/office/drawing/2014/main" id="{FB79F422-209F-B16E-C2E0-186A32DE334B}"/>
              </a:ext>
            </a:extLst>
          </p:cNvPr>
          <p:cNvSpPr/>
          <p:nvPr/>
        </p:nvSpPr>
        <p:spPr>
          <a:xfrm>
            <a:off x="298544" y="2960766"/>
            <a:ext cx="6345261" cy="971935"/>
          </a:xfrm>
          <a:prstGeom prst="roundRect">
            <a:avLst/>
          </a:prstGeom>
          <a:solidFill>
            <a:schemeClr val="accent4">
              <a:lumMod val="60000"/>
              <a:lumOff val="40000"/>
              <a:alpha val="5617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圆角矩形 1">
            <a:extLst>
              <a:ext uri="{FF2B5EF4-FFF2-40B4-BE49-F238E27FC236}">
                <a16:creationId xmlns:a16="http://schemas.microsoft.com/office/drawing/2014/main" id="{A80FDDA9-DCF7-C064-02ED-F29126026AAF}"/>
              </a:ext>
            </a:extLst>
          </p:cNvPr>
          <p:cNvSpPr/>
          <p:nvPr/>
        </p:nvSpPr>
        <p:spPr>
          <a:xfrm>
            <a:off x="246456" y="1711345"/>
            <a:ext cx="6345261" cy="847017"/>
          </a:xfrm>
          <a:prstGeom prst="roundRect">
            <a:avLst/>
          </a:prstGeom>
          <a:solidFill>
            <a:schemeClr val="accent4">
              <a:lumMod val="60000"/>
              <a:lumOff val="40000"/>
              <a:alpha val="5617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902615" y="505017"/>
            <a:ext cx="4863951" cy="536622"/>
          </a:xfrm>
          <a:prstGeom prst="rect">
            <a:avLst/>
          </a:prstGeom>
          <a:noFill/>
        </p:spPr>
        <p:txBody>
          <a:bodyPr wrap="square" rtlCol="0">
            <a:spAutoFit/>
          </a:bodyPr>
          <a:lstStyle/>
          <a:p>
            <a:pPr algn="ctr">
              <a:lnSpc>
                <a:spcPct val="107000"/>
              </a:lnSpc>
              <a:spcAft>
                <a:spcPts val="800"/>
              </a:spcAft>
            </a:pPr>
            <a:r>
              <a:rPr lang="en-GB" altLang="zh-CN" sz="1400" b="1" dirty="0">
                <a:solidFill>
                  <a:srgbClr val="000000"/>
                </a:solidFill>
                <a:latin typeface="Arial" panose="020B0604020202020204" pitchFamily="34" charset="0"/>
                <a:ea typeface="Calibri" panose="020F0502020204030204" pitchFamily="34" charset="0"/>
                <a:cs typeface="Arial" panose="020B0604020202020204" pitchFamily="34" charset="0"/>
              </a:rPr>
              <a:t>A Convolutional Neural Network Approach for the Recognition of Traffic Signs</a:t>
            </a:r>
            <a:endParaRPr lang="en-GB" altLang="zh-CN" sz="1400" b="1" dirty="0">
              <a:latin typeface="Arial" panose="020B0604020202020204" pitchFamily="34" charset="0"/>
              <a:cs typeface="Arial" panose="020B0604020202020204" pitchFamily="34" charset="0"/>
            </a:endParaRPr>
          </a:p>
        </p:txBody>
      </p:sp>
      <p:sp>
        <p:nvSpPr>
          <p:cNvPr id="13" name="文本框 12"/>
          <p:cNvSpPr txBox="1"/>
          <p:nvPr/>
        </p:nvSpPr>
        <p:spPr>
          <a:xfrm>
            <a:off x="459989" y="997459"/>
            <a:ext cx="6134099" cy="400110"/>
          </a:xfrm>
          <a:prstGeom prst="rect">
            <a:avLst/>
          </a:prstGeom>
          <a:noFill/>
        </p:spPr>
        <p:txBody>
          <a:bodyPr wrap="square" rtlCol="0">
            <a:spAutoFit/>
          </a:bodyPr>
          <a:lstStyle/>
          <a:p>
            <a:r>
              <a:rPr kumimoji="1" lang="en-US" altLang="zh-CN" sz="1000" dirty="0">
                <a:latin typeface="Arial" panose="020B0604020202020204" pitchFamily="34" charset="0"/>
                <a:cs typeface="Arial" panose="020B0604020202020204" pitchFamily="34" charset="0"/>
              </a:rPr>
              <a:t>Department of Software Engineering, Oxford Brooks University, Chengdu University of Technology</a:t>
            </a:r>
          </a:p>
          <a:p>
            <a:pPr algn="ctr"/>
            <a:r>
              <a:rPr kumimoji="1" lang="en-US" altLang="zh-CN" sz="1000" dirty="0">
                <a:latin typeface="Arial" panose="020B0604020202020204" pitchFamily="34" charset="0"/>
                <a:cs typeface="Arial" panose="020B0604020202020204" pitchFamily="34" charset="0"/>
              </a:rPr>
              <a:t>Supervised by Dr. Happy Monday</a:t>
            </a:r>
            <a:endParaRPr kumimoji="1" lang="zh-CN" altLang="en-US" sz="1000" dirty="0">
              <a:latin typeface="Arial" panose="020B0604020202020204" pitchFamily="34" charset="0"/>
              <a:cs typeface="Arial" panose="020B0604020202020204" pitchFamily="34" charset="0"/>
            </a:endParaRPr>
          </a:p>
        </p:txBody>
      </p:sp>
      <p:sp>
        <p:nvSpPr>
          <p:cNvPr id="16" name="文本框 15"/>
          <p:cNvSpPr txBox="1"/>
          <p:nvPr/>
        </p:nvSpPr>
        <p:spPr>
          <a:xfrm>
            <a:off x="2745006" y="1487502"/>
            <a:ext cx="1265588" cy="276999"/>
          </a:xfrm>
          <a:prstGeom prst="rect">
            <a:avLst/>
          </a:prstGeom>
          <a:noFill/>
        </p:spPr>
        <p:txBody>
          <a:bodyPr wrap="square" rtlCol="0" anchor="ctr">
            <a:spAutoFit/>
          </a:bodyPr>
          <a:lstStyle/>
          <a:p>
            <a:pPr algn="ctr"/>
            <a:r>
              <a:rPr kumimoji="1" lang="en-US" altLang="zh-CN" sz="1200" b="1" dirty="0">
                <a:latin typeface="Arial" panose="020B0604020202020204" pitchFamily="34" charset="0"/>
                <a:cs typeface="Arial" panose="020B0604020202020204" pitchFamily="34" charset="0"/>
              </a:rPr>
              <a:t>Abstract</a:t>
            </a:r>
            <a:endParaRPr kumimoji="1" lang="zh-CN" altLang="en-US" sz="1200" b="1" dirty="0">
              <a:latin typeface="Arial" panose="020B0604020202020204" pitchFamily="34" charset="0"/>
              <a:cs typeface="Arial" panose="020B0604020202020204" pitchFamily="34" charset="0"/>
            </a:endParaRPr>
          </a:p>
        </p:txBody>
      </p:sp>
      <p:sp>
        <p:nvSpPr>
          <p:cNvPr id="19" name="文本框 18"/>
          <p:cNvSpPr txBox="1"/>
          <p:nvPr/>
        </p:nvSpPr>
        <p:spPr>
          <a:xfrm>
            <a:off x="255154" y="1696588"/>
            <a:ext cx="6338928" cy="861774"/>
          </a:xfrm>
          <a:prstGeom prst="rect">
            <a:avLst/>
          </a:prstGeom>
          <a:noFill/>
        </p:spPr>
        <p:txBody>
          <a:bodyPr wrap="square" rtlCol="0">
            <a:spAutoFit/>
          </a:bodyPr>
          <a:lstStyle/>
          <a:p>
            <a:pPr algn="just"/>
            <a:r>
              <a:rPr lang="en-US" altLang="zh-CN" sz="1000" kern="100" dirty="0">
                <a:latin typeface="Arial" panose="020B0604020202020204" pitchFamily="34" charset="0"/>
                <a:ea typeface="DengXian" panose="02010600030101010101" pitchFamily="2" charset="-122"/>
                <a:cs typeface="Arial" panose="020B0604020202020204" pitchFamily="34" charset="0"/>
              </a:rPr>
              <a:t>Driverless car has been an increasing popular topic nowadays [1]. Therefore, the traffic signs recognition system which enables the automatically identification of traffic signs, also generates major discussion. And the deep learning technology, convolutional neural networks is able to identify traffic signs. This article is to explore the process to generate one lightweight CNN model MobileNetsV2 to identify traffic signs from Chinese Traffic Signs datasets, and design the Graphical User Interface for the model.  </a:t>
            </a:r>
            <a:endParaRPr lang="zh-CN" altLang="zh-CN" sz="1000" kern="100" dirty="0">
              <a:latin typeface="Arial" panose="020B0604020202020204" pitchFamily="34" charset="0"/>
              <a:ea typeface="DengXian" panose="02010600030101010101" pitchFamily="2" charset="-122"/>
              <a:cs typeface="Arial" panose="020B0604020202020204" pitchFamily="34" charset="0"/>
            </a:endParaRPr>
          </a:p>
        </p:txBody>
      </p:sp>
      <p:sp>
        <p:nvSpPr>
          <p:cNvPr id="20" name="文本框 19"/>
          <p:cNvSpPr txBox="1"/>
          <p:nvPr/>
        </p:nvSpPr>
        <p:spPr>
          <a:xfrm>
            <a:off x="1111450" y="5851793"/>
            <a:ext cx="1243719" cy="287293"/>
          </a:xfrm>
          <a:prstGeom prst="rect">
            <a:avLst/>
          </a:prstGeom>
          <a:noFill/>
        </p:spPr>
        <p:txBody>
          <a:bodyPr wrap="square" rtlCol="0">
            <a:spAutoFit/>
          </a:bodyPr>
          <a:lstStyle/>
          <a:p>
            <a:r>
              <a:rPr kumimoji="1" lang="en-US" altLang="zh-CN" sz="1200" b="1" dirty="0">
                <a:latin typeface="Arial" panose="020B0604020202020204" pitchFamily="34" charset="0"/>
                <a:cs typeface="Arial" panose="020B0604020202020204" pitchFamily="34" charset="0"/>
              </a:rPr>
              <a:t>Model</a:t>
            </a:r>
            <a:r>
              <a:rPr kumimoji="1" lang="zh-CN" altLang="en-US" sz="1200" b="1" dirty="0">
                <a:latin typeface="Arial" panose="020B0604020202020204" pitchFamily="34" charset="0"/>
                <a:cs typeface="Arial" panose="020B0604020202020204" pitchFamily="34" charset="0"/>
              </a:rPr>
              <a:t> </a:t>
            </a:r>
            <a:r>
              <a:rPr kumimoji="1" lang="en-US" altLang="zh-CN" sz="1200" b="1" dirty="0">
                <a:latin typeface="Arial" panose="020B0604020202020204" pitchFamily="34" charset="0"/>
                <a:cs typeface="Arial" panose="020B0604020202020204" pitchFamily="34" charset="0"/>
              </a:rPr>
              <a:t>Design</a:t>
            </a:r>
            <a:endParaRPr kumimoji="1" lang="zh-CN" altLang="en-US" sz="1200" b="1" dirty="0">
              <a:latin typeface="Arial" panose="020B0604020202020204" pitchFamily="34" charset="0"/>
              <a:cs typeface="Arial" panose="020B0604020202020204" pitchFamily="34" charset="0"/>
            </a:endParaRPr>
          </a:p>
        </p:txBody>
      </p:sp>
      <p:sp>
        <p:nvSpPr>
          <p:cNvPr id="22" name="文本框 21"/>
          <p:cNvSpPr txBox="1"/>
          <p:nvPr/>
        </p:nvSpPr>
        <p:spPr>
          <a:xfrm>
            <a:off x="286674" y="10903400"/>
            <a:ext cx="1448554" cy="246221"/>
          </a:xfrm>
          <a:prstGeom prst="rect">
            <a:avLst/>
          </a:prstGeom>
          <a:noFill/>
        </p:spPr>
        <p:txBody>
          <a:bodyPr wrap="square" rtlCol="0">
            <a:spAutoFit/>
          </a:bodyPr>
          <a:lstStyle/>
          <a:p>
            <a:r>
              <a:rPr kumimoji="1" lang="en-US" altLang="zh-CN" sz="1000" b="1" dirty="0">
                <a:latin typeface="Arial" panose="020B0604020202020204" pitchFamily="34" charset="0"/>
                <a:cs typeface="Arial" panose="020B0604020202020204" pitchFamily="34" charset="0"/>
              </a:rPr>
              <a:t>Reference</a:t>
            </a:r>
            <a:endParaRPr kumimoji="1" lang="zh-CN" altLang="en-US" sz="1000" b="1" dirty="0">
              <a:latin typeface="Arial" panose="020B0604020202020204" pitchFamily="34" charset="0"/>
              <a:cs typeface="Arial" panose="020B0604020202020204" pitchFamily="34" charset="0"/>
            </a:endParaRPr>
          </a:p>
        </p:txBody>
      </p:sp>
      <p:sp>
        <p:nvSpPr>
          <p:cNvPr id="24" name="文本框 23"/>
          <p:cNvSpPr txBox="1"/>
          <p:nvPr/>
        </p:nvSpPr>
        <p:spPr>
          <a:xfrm>
            <a:off x="4367058" y="5889720"/>
            <a:ext cx="1478761" cy="276999"/>
          </a:xfrm>
          <a:prstGeom prst="rect">
            <a:avLst/>
          </a:prstGeom>
          <a:noFill/>
        </p:spPr>
        <p:txBody>
          <a:bodyPr wrap="square" rtlCol="0">
            <a:spAutoFit/>
          </a:bodyPr>
          <a:lstStyle/>
          <a:p>
            <a:r>
              <a:rPr kumimoji="1" lang="en-US" altLang="zh-CN" sz="1200" b="1" dirty="0">
                <a:latin typeface="Arial" panose="020B0604020202020204" pitchFamily="34" charset="0"/>
                <a:cs typeface="Arial" panose="020B0604020202020204" pitchFamily="34" charset="0"/>
              </a:rPr>
              <a:t>GUI</a:t>
            </a:r>
            <a:r>
              <a:rPr kumimoji="1" lang="zh-CN" altLang="en-US" sz="1200" b="1" dirty="0">
                <a:latin typeface="Arial" panose="020B0604020202020204" pitchFamily="34" charset="0"/>
                <a:cs typeface="Arial" panose="020B0604020202020204" pitchFamily="34" charset="0"/>
              </a:rPr>
              <a:t> </a:t>
            </a:r>
            <a:r>
              <a:rPr kumimoji="1" lang="en-US" altLang="zh-CN" sz="1200" b="1" dirty="0">
                <a:latin typeface="Arial" panose="020B0604020202020204" pitchFamily="34" charset="0"/>
                <a:cs typeface="Arial" panose="020B0604020202020204" pitchFamily="34" charset="0"/>
              </a:rPr>
              <a:t>Design</a:t>
            </a:r>
            <a:endParaRPr kumimoji="1" lang="zh-CN" altLang="en-US" sz="1200" b="1" dirty="0">
              <a:latin typeface="Arial" panose="020B0604020202020204" pitchFamily="34" charset="0"/>
              <a:cs typeface="Arial" panose="020B0604020202020204" pitchFamily="34" charset="0"/>
            </a:endParaRPr>
          </a:p>
        </p:txBody>
      </p:sp>
      <p:sp>
        <p:nvSpPr>
          <p:cNvPr id="27" name="文本框 26"/>
          <p:cNvSpPr txBox="1"/>
          <p:nvPr/>
        </p:nvSpPr>
        <p:spPr>
          <a:xfrm>
            <a:off x="3032626" y="6183909"/>
            <a:ext cx="3532829" cy="861774"/>
          </a:xfrm>
          <a:prstGeom prst="rect">
            <a:avLst/>
          </a:prstGeom>
          <a:noFill/>
        </p:spPr>
        <p:txBody>
          <a:bodyPr wrap="square" rtlCol="0">
            <a:spAutoFit/>
          </a:bodyPr>
          <a:lstStyle/>
          <a:p>
            <a:pPr algn="just"/>
            <a:r>
              <a:rPr lang="en-GB" altLang="zh-CN" sz="1000" dirty="0">
                <a:solidFill>
                  <a:srgbClr val="000000"/>
                </a:solidFill>
                <a:latin typeface="Arial" panose="020B0604020202020204" pitchFamily="34" charset="0"/>
                <a:ea typeface="Calibri" panose="020F0502020204030204" pitchFamily="34" charset="0"/>
                <a:cs typeface="Arial" panose="020B0604020202020204" pitchFamily="34" charset="0"/>
              </a:rPr>
              <a:t>The adopted Python framework to complete GUI is </a:t>
            </a:r>
            <a:r>
              <a:rPr lang="en-GB" altLang="zh-CN" sz="1000" dirty="0" err="1">
                <a:solidFill>
                  <a:srgbClr val="000000"/>
                </a:solidFill>
                <a:latin typeface="Arial" panose="020B0604020202020204" pitchFamily="34" charset="0"/>
                <a:ea typeface="Calibri" panose="020F0502020204030204" pitchFamily="34" charset="0"/>
                <a:cs typeface="Arial" panose="020B0604020202020204" pitchFamily="34" charset="0"/>
              </a:rPr>
              <a:t>Tkinter</a:t>
            </a:r>
            <a:r>
              <a:rPr lang="en-GB" altLang="zh-CN" sz="1000" dirty="0">
                <a:solidFill>
                  <a:srgbClr val="000000"/>
                </a:solidFill>
                <a:latin typeface="Arial" panose="020B0604020202020204" pitchFamily="34" charset="0"/>
                <a:ea typeface="Calibri" panose="020F0502020204030204" pitchFamily="34" charset="0"/>
                <a:cs typeface="Arial" panose="020B0604020202020204" pitchFamily="34" charset="0"/>
              </a:rPr>
              <a:t>,  a standard Python interface to the GUI toolkit. The purpose of designing the GUI is to demonstrate more visually the model‘s ability to identify traffic signs and to improve the completion of the project</a:t>
            </a:r>
            <a:r>
              <a:rPr lang="en-US" altLang="zh-CN" sz="1000" dirty="0">
                <a:solidFill>
                  <a:srgbClr val="000000"/>
                </a:solidFill>
                <a:latin typeface="Arial" panose="020B0604020202020204" pitchFamily="34" charset="0"/>
                <a:ea typeface="Calibri" panose="020F0502020204030204" pitchFamily="34" charset="0"/>
                <a:cs typeface="Arial" panose="020B0604020202020204" pitchFamily="34" charset="0"/>
              </a:rPr>
              <a:t>. Figure 5 presents the GUI images.</a:t>
            </a:r>
            <a:endParaRPr kumimoji="1" lang="zh-CN" altLang="en-US" sz="1000" dirty="0">
              <a:latin typeface="Arial" panose="020B0604020202020204" pitchFamily="34" charset="0"/>
              <a:cs typeface="Arial" panose="020B0604020202020204" pitchFamily="34" charset="0"/>
            </a:endParaRPr>
          </a:p>
        </p:txBody>
      </p:sp>
      <p:sp>
        <p:nvSpPr>
          <p:cNvPr id="30" name="文本框 29"/>
          <p:cNvSpPr txBox="1"/>
          <p:nvPr/>
        </p:nvSpPr>
        <p:spPr>
          <a:xfrm>
            <a:off x="2918989" y="9603260"/>
            <a:ext cx="3600277" cy="1323439"/>
          </a:xfrm>
          <a:prstGeom prst="rect">
            <a:avLst/>
          </a:prstGeom>
          <a:noFill/>
        </p:spPr>
        <p:txBody>
          <a:bodyPr wrap="square" rtlCol="0">
            <a:spAutoFit/>
          </a:bodyPr>
          <a:lstStyle/>
          <a:p>
            <a:pPr algn="just"/>
            <a:r>
              <a:rPr kumimoji="1" lang="en" altLang="zh-CN" sz="1000" dirty="0">
                <a:latin typeface="Arial" panose="020B0604020202020204" pitchFamily="34" charset="0"/>
                <a:cs typeface="Arial" panose="020B0604020202020204" pitchFamily="34" charset="0"/>
              </a:rPr>
              <a:t>The accuracy and speed of the recognition result is very important, since the driver needs fast judgement , and any error will cause unpredictable consequences. Therefore, this project adopted MobileNetV2 as the core  networks. This model has the advantage of reduced computation but slight decrease in accuracy.  Lastly, the model achieves the training accuracy of 88.10% and the validation accuracy of 93.75%. </a:t>
            </a:r>
            <a:endParaRPr kumimoji="1" lang="zh-CN" altLang="en-US" sz="1000" dirty="0">
              <a:latin typeface="Arial" panose="020B0604020202020204" pitchFamily="34" charset="0"/>
              <a:cs typeface="Arial" panose="020B0604020202020204" pitchFamily="34" charset="0"/>
            </a:endParaRPr>
          </a:p>
        </p:txBody>
      </p:sp>
      <p:sp>
        <p:nvSpPr>
          <p:cNvPr id="31" name="文本框 30"/>
          <p:cNvSpPr txBox="1"/>
          <p:nvPr/>
        </p:nvSpPr>
        <p:spPr>
          <a:xfrm>
            <a:off x="2838381" y="3953268"/>
            <a:ext cx="1265588" cy="275590"/>
          </a:xfrm>
          <a:prstGeom prst="rect">
            <a:avLst/>
          </a:prstGeom>
          <a:noFill/>
        </p:spPr>
        <p:txBody>
          <a:bodyPr wrap="square" rtlCol="0">
            <a:spAutoFit/>
          </a:bodyPr>
          <a:lstStyle/>
          <a:p>
            <a:pPr algn="ctr"/>
            <a:r>
              <a:rPr kumimoji="1" lang="en-US" altLang="zh-CN" sz="1200" b="1" dirty="0">
                <a:latin typeface="Arial" panose="020B0604020202020204" pitchFamily="34" charset="0"/>
                <a:cs typeface="Arial" panose="020B0604020202020204" pitchFamily="34" charset="0"/>
              </a:rPr>
              <a:t>Methodology</a:t>
            </a:r>
          </a:p>
        </p:txBody>
      </p:sp>
      <p:sp>
        <p:nvSpPr>
          <p:cNvPr id="34" name="文本框 33"/>
          <p:cNvSpPr txBox="1"/>
          <p:nvPr/>
        </p:nvSpPr>
        <p:spPr>
          <a:xfrm>
            <a:off x="1790845" y="4241994"/>
            <a:ext cx="4800872" cy="1938992"/>
          </a:xfrm>
          <a:prstGeom prst="rect">
            <a:avLst/>
          </a:prstGeom>
          <a:noFill/>
        </p:spPr>
        <p:txBody>
          <a:bodyPr wrap="square" rtlCol="0">
            <a:spAutoFit/>
          </a:bodyPr>
          <a:lstStyle/>
          <a:p>
            <a:pPr algn="just"/>
            <a:r>
              <a:rPr lang="en-GB" altLang="zh-CN" sz="1000" dirty="0">
                <a:latin typeface="Arial" panose="020B0604020202020204" pitchFamily="34" charset="0"/>
                <a:cs typeface="Arial" panose="020B0604020202020204" pitchFamily="34" charset="0"/>
              </a:rPr>
              <a:t>In order to reduce the work of computation, the core deep learning model that this project focuses on is MobileNetV2 [1]. </a:t>
            </a:r>
            <a:r>
              <a:rPr lang="en-GB" altLang="zh-CN" sz="1000" dirty="0">
                <a:solidFill>
                  <a:srgbClr val="000000"/>
                </a:solidFill>
                <a:latin typeface="Arial" panose="020B0604020202020204" pitchFamily="34" charset="0"/>
                <a:cs typeface="Arial" panose="020B0604020202020204" pitchFamily="34" charset="0"/>
              </a:rPr>
              <a:t>I</a:t>
            </a:r>
            <a:r>
              <a:rPr lang="en-GB" altLang="zh-CN" sz="1000" dirty="0">
                <a:latin typeface="Arial" panose="020B0604020202020204" pitchFamily="34" charset="0"/>
                <a:cs typeface="Arial" panose="020B0604020202020204" pitchFamily="34" charset="0"/>
              </a:rPr>
              <a:t>t is a convolutional neural network model that aims to achieve a good performance on mobile devices [2]. Moreover, </a:t>
            </a:r>
            <a:r>
              <a:rPr lang="en-GB" altLang="zh-CN" sz="1000" dirty="0" err="1">
                <a:latin typeface="Arial" panose="020B0604020202020204" pitchFamily="34" charset="0"/>
                <a:cs typeface="Arial" panose="020B0604020202020204" pitchFamily="34" charset="0"/>
              </a:rPr>
              <a:t>Keras</a:t>
            </a:r>
            <a:r>
              <a:rPr lang="en-GB" altLang="zh-CN" sz="1000" dirty="0">
                <a:latin typeface="Arial" panose="020B0604020202020204" pitchFamily="34" charset="0"/>
                <a:cs typeface="Arial" panose="020B0604020202020204" pitchFamily="34" charset="0"/>
              </a:rPr>
              <a:t> API was adopted for the project, playing the role of helping to build layers and model. As for the data processing, the approach is </a:t>
            </a:r>
            <a:r>
              <a:rPr lang="en-GB" altLang="zh-CN" sz="1000" dirty="0" err="1">
                <a:latin typeface="Arial" panose="020B0604020202020204" pitchFamily="34" charset="0"/>
                <a:cs typeface="Arial" panose="020B0604020202020204" pitchFamily="34" charset="0"/>
              </a:rPr>
              <a:t>Keras</a:t>
            </a:r>
            <a:r>
              <a:rPr lang="en-GB" altLang="zh-CN" sz="1000" dirty="0">
                <a:latin typeface="Arial" panose="020B0604020202020204" pitchFamily="34" charset="0"/>
                <a:cs typeface="Arial" panose="020B0604020202020204" pitchFamily="34" charset="0"/>
              </a:rPr>
              <a:t> image data generator. It generates batches which contains the data of tensor images and help loop over the data in batches. The software adopted for coding the model is JUPYTER notebook and the program language is Python and PyCharm is used to code GUI of the model. The hardware adopted to implement the code is Intel Xeon Cascade Lake.</a:t>
            </a:r>
          </a:p>
          <a:p>
            <a:endParaRPr lang="en-GB" altLang="zh-CN" sz="1000" dirty="0">
              <a:latin typeface="Arial" panose="020B0604020202020204" pitchFamily="34" charset="0"/>
              <a:cs typeface="Arial" panose="020B0604020202020204" pitchFamily="34" charset="0"/>
            </a:endParaRPr>
          </a:p>
          <a:p>
            <a:endParaRPr lang="en-GB" altLang="zh-CN" sz="1000" dirty="0">
              <a:latin typeface="Arial" panose="020B0604020202020204" pitchFamily="34" charset="0"/>
              <a:cs typeface="Arial" panose="020B0604020202020204" pitchFamily="34" charset="0"/>
            </a:endParaRPr>
          </a:p>
        </p:txBody>
      </p:sp>
      <p:sp>
        <p:nvSpPr>
          <p:cNvPr id="35" name="文本框 34"/>
          <p:cNvSpPr txBox="1"/>
          <p:nvPr/>
        </p:nvSpPr>
        <p:spPr>
          <a:xfrm>
            <a:off x="248126" y="11130622"/>
            <a:ext cx="6505964" cy="1692771"/>
          </a:xfrm>
          <a:prstGeom prst="rect">
            <a:avLst/>
          </a:prstGeom>
          <a:noFill/>
        </p:spPr>
        <p:txBody>
          <a:bodyPr wrap="square" rtlCol="0">
            <a:spAutoFit/>
          </a:bodyPr>
          <a:lstStyle/>
          <a:p>
            <a:pPr algn="just"/>
            <a:r>
              <a:rPr kumimoji="1" lang="en-GB" altLang="zh-CN" sz="800" dirty="0">
                <a:latin typeface="Arial" panose="020B0604020202020204" pitchFamily="34" charset="0"/>
                <a:cs typeface="Arial" panose="020B0604020202020204" pitchFamily="34" charset="0"/>
              </a:rPr>
              <a:t>[1] </a:t>
            </a:r>
            <a:r>
              <a:rPr lang="en" altLang="zh-CN" sz="800" dirty="0">
                <a:solidFill>
                  <a:srgbClr val="000000"/>
                </a:solidFill>
                <a:effectLst/>
                <a:latin typeface="Arial" panose="020B0604020202020204" pitchFamily="34" charset="0"/>
                <a:cs typeface="Arial" panose="020B0604020202020204" pitchFamily="34" charset="0"/>
              </a:rPr>
              <a:t>Andrew G. Howard, </a:t>
            </a:r>
            <a:r>
              <a:rPr lang="en" altLang="zh-CN" sz="800" dirty="0" err="1">
                <a:solidFill>
                  <a:srgbClr val="000000"/>
                </a:solidFill>
                <a:effectLst/>
                <a:latin typeface="Arial" panose="020B0604020202020204" pitchFamily="34" charset="0"/>
                <a:cs typeface="Arial" panose="020B0604020202020204" pitchFamily="34" charset="0"/>
              </a:rPr>
              <a:t>Menglong</a:t>
            </a:r>
            <a:r>
              <a:rPr lang="en" altLang="zh-CN" sz="800" dirty="0">
                <a:solidFill>
                  <a:srgbClr val="000000"/>
                </a:solidFill>
                <a:effectLst/>
                <a:latin typeface="Arial" panose="020B0604020202020204" pitchFamily="34" charset="0"/>
                <a:cs typeface="Arial" panose="020B0604020202020204" pitchFamily="34" charset="0"/>
              </a:rPr>
              <a:t> Zhu, Bo Chen, Dmitry </a:t>
            </a:r>
            <a:r>
              <a:rPr lang="en" altLang="zh-CN" sz="800" dirty="0" err="1">
                <a:solidFill>
                  <a:srgbClr val="000000"/>
                </a:solidFill>
                <a:effectLst/>
                <a:latin typeface="Arial" panose="020B0604020202020204" pitchFamily="34" charset="0"/>
                <a:cs typeface="Arial" panose="020B0604020202020204" pitchFamily="34" charset="0"/>
              </a:rPr>
              <a:t>Kalenichenko</a:t>
            </a:r>
            <a:r>
              <a:rPr lang="en" altLang="zh-CN" sz="800" dirty="0">
                <a:solidFill>
                  <a:srgbClr val="000000"/>
                </a:solidFill>
                <a:effectLst/>
                <a:latin typeface="Arial" panose="020B0604020202020204" pitchFamily="34" charset="0"/>
                <a:cs typeface="Arial" panose="020B0604020202020204" pitchFamily="34" charset="0"/>
              </a:rPr>
              <a:t>, </a:t>
            </a:r>
            <a:r>
              <a:rPr lang="en" altLang="zh-CN" sz="800" dirty="0" err="1">
                <a:solidFill>
                  <a:srgbClr val="000000"/>
                </a:solidFill>
                <a:effectLst/>
                <a:latin typeface="Arial" panose="020B0604020202020204" pitchFamily="34" charset="0"/>
                <a:cs typeface="Arial" panose="020B0604020202020204" pitchFamily="34" charset="0"/>
              </a:rPr>
              <a:t>Weijun</a:t>
            </a:r>
            <a:r>
              <a:rPr lang="en" altLang="zh-CN" sz="800" dirty="0">
                <a:solidFill>
                  <a:srgbClr val="000000"/>
                </a:solidFill>
                <a:effectLst/>
                <a:latin typeface="Arial" panose="020B0604020202020204" pitchFamily="34" charset="0"/>
                <a:cs typeface="Arial" panose="020B0604020202020204" pitchFamily="34" charset="0"/>
              </a:rPr>
              <a:t> Wang, Tobias </a:t>
            </a:r>
            <a:r>
              <a:rPr lang="en" altLang="zh-CN" sz="800" dirty="0" err="1">
                <a:solidFill>
                  <a:srgbClr val="000000"/>
                </a:solidFill>
                <a:effectLst/>
                <a:latin typeface="Arial" panose="020B0604020202020204" pitchFamily="34" charset="0"/>
                <a:cs typeface="Arial" panose="020B0604020202020204" pitchFamily="34" charset="0"/>
              </a:rPr>
              <a:t>Weyand</a:t>
            </a:r>
            <a:r>
              <a:rPr lang="en" altLang="zh-CN" sz="800" dirty="0">
                <a:solidFill>
                  <a:srgbClr val="000000"/>
                </a:solidFill>
                <a:effectLst/>
                <a:latin typeface="Arial" panose="020B0604020202020204" pitchFamily="34" charset="0"/>
                <a:cs typeface="Arial" panose="020B0604020202020204" pitchFamily="34" charset="0"/>
              </a:rPr>
              <a:t>, Marco </a:t>
            </a:r>
            <a:r>
              <a:rPr lang="en" altLang="zh-CN" sz="800" dirty="0" err="1">
                <a:solidFill>
                  <a:srgbClr val="000000"/>
                </a:solidFill>
                <a:effectLst/>
                <a:latin typeface="Arial" panose="020B0604020202020204" pitchFamily="34" charset="0"/>
                <a:cs typeface="Arial" panose="020B0604020202020204" pitchFamily="34" charset="0"/>
              </a:rPr>
              <a:t>Andreetto</a:t>
            </a:r>
            <a:r>
              <a:rPr lang="en" altLang="zh-CN" sz="800" dirty="0">
                <a:solidFill>
                  <a:srgbClr val="000000"/>
                </a:solidFill>
                <a:effectLst/>
                <a:latin typeface="Arial" panose="020B0604020202020204" pitchFamily="34" charset="0"/>
                <a:cs typeface="Arial" panose="020B0604020202020204" pitchFamily="34" charset="0"/>
              </a:rPr>
              <a:t>, and Hartwig Adam. </a:t>
            </a:r>
            <a:r>
              <a:rPr lang="en" altLang="zh-CN" sz="800" dirty="0" err="1">
                <a:solidFill>
                  <a:srgbClr val="000000"/>
                </a:solidFill>
                <a:effectLst/>
                <a:latin typeface="Arial" panose="020B0604020202020204" pitchFamily="34" charset="0"/>
                <a:cs typeface="Arial" panose="020B0604020202020204" pitchFamily="34" charset="0"/>
              </a:rPr>
              <a:t>Mobilenets</a:t>
            </a:r>
            <a:r>
              <a:rPr lang="en" altLang="zh-CN" sz="800" dirty="0">
                <a:solidFill>
                  <a:srgbClr val="000000"/>
                </a:solidFill>
                <a:effectLst/>
                <a:latin typeface="Arial" panose="020B0604020202020204" pitchFamily="34" charset="0"/>
                <a:cs typeface="Arial" panose="020B0604020202020204" pitchFamily="34" charset="0"/>
              </a:rPr>
              <a:t>: </a:t>
            </a:r>
            <a:r>
              <a:rPr lang="en" altLang="zh-CN" sz="800" dirty="0" err="1">
                <a:solidFill>
                  <a:srgbClr val="000000"/>
                </a:solidFill>
                <a:effectLst/>
                <a:latin typeface="Arial" panose="020B0604020202020204" pitchFamily="34" charset="0"/>
                <a:cs typeface="Arial" panose="020B0604020202020204" pitchFamily="34" charset="0"/>
              </a:rPr>
              <a:t>Effificient</a:t>
            </a:r>
            <a:r>
              <a:rPr lang="en" altLang="zh-CN" sz="800" dirty="0">
                <a:solidFill>
                  <a:srgbClr val="000000"/>
                </a:solidFill>
                <a:effectLst/>
                <a:latin typeface="Arial" panose="020B0604020202020204" pitchFamily="34" charset="0"/>
                <a:cs typeface="Arial" panose="020B0604020202020204" pitchFamily="34" charset="0"/>
              </a:rPr>
              <a:t> convolutional neural networks for mobile vision applications. </a:t>
            </a:r>
            <a:r>
              <a:rPr lang="en" altLang="zh-CN" sz="800" i="1" dirty="0" err="1">
                <a:solidFill>
                  <a:srgbClr val="000000"/>
                </a:solidFill>
                <a:effectLst/>
                <a:latin typeface="Arial" panose="020B0604020202020204" pitchFamily="34" charset="0"/>
                <a:cs typeface="Arial" panose="020B0604020202020204" pitchFamily="34" charset="0"/>
              </a:rPr>
              <a:t>CoRR</a:t>
            </a:r>
            <a:r>
              <a:rPr lang="en" altLang="zh-CN" sz="800" dirty="0">
                <a:solidFill>
                  <a:srgbClr val="000000"/>
                </a:solidFill>
                <a:effectLst/>
                <a:latin typeface="Arial" panose="020B0604020202020204" pitchFamily="34" charset="0"/>
                <a:cs typeface="Arial" panose="020B0604020202020204" pitchFamily="34" charset="0"/>
              </a:rPr>
              <a:t>, abs/1704.04861</a:t>
            </a:r>
            <a:r>
              <a:rPr lang="en-US" altLang="zh-CN" sz="800" dirty="0">
                <a:solidFill>
                  <a:srgbClr val="000000"/>
                </a:solidFill>
                <a:latin typeface="Arial" panose="020B0604020202020204" pitchFamily="34" charset="0"/>
                <a:cs typeface="Arial" panose="020B0604020202020204" pitchFamily="34" charset="0"/>
              </a:rPr>
              <a:t>. </a:t>
            </a:r>
            <a:r>
              <a:rPr lang="en" altLang="zh-CN" sz="800" dirty="0">
                <a:solidFill>
                  <a:srgbClr val="000000"/>
                </a:solidFill>
                <a:effectLst/>
                <a:latin typeface="Arial" panose="020B0604020202020204" pitchFamily="34" charset="0"/>
                <a:cs typeface="Arial" panose="020B0604020202020204" pitchFamily="34" charset="0"/>
              </a:rPr>
              <a:t>2017.</a:t>
            </a:r>
          </a:p>
          <a:p>
            <a:pPr algn="just"/>
            <a:r>
              <a:rPr kumimoji="1" lang="en-GB" altLang="zh-CN" sz="800" dirty="0">
                <a:latin typeface="Arial" panose="020B0604020202020204" pitchFamily="34" charset="0"/>
                <a:cs typeface="Arial" panose="020B0604020202020204" pitchFamily="34" charset="0"/>
              </a:rPr>
              <a:t>[2]</a:t>
            </a:r>
            <a:r>
              <a:rPr kumimoji="1" lang="zh-CN" altLang="en-US" sz="800" dirty="0">
                <a:latin typeface="Arial" panose="020B0604020202020204" pitchFamily="34" charset="0"/>
                <a:cs typeface="Arial" panose="020B0604020202020204" pitchFamily="34" charset="0"/>
              </a:rPr>
              <a:t> </a:t>
            </a:r>
            <a:r>
              <a:rPr kumimoji="1" lang="en-GB" altLang="zh-CN" sz="800" dirty="0">
                <a:latin typeface="Arial" panose="020B0604020202020204" pitchFamily="34" charset="0"/>
                <a:cs typeface="Arial" panose="020B0604020202020204" pitchFamily="34" charset="0"/>
              </a:rPr>
              <a:t>Sandler, M. Howard, A. Zhu, M. </a:t>
            </a:r>
            <a:r>
              <a:rPr lang="en" altLang="zh-CN" sz="800" dirty="0" err="1">
                <a:solidFill>
                  <a:srgbClr val="000000"/>
                </a:solidFill>
                <a:effectLst/>
                <a:latin typeface="Arial" panose="020B0604020202020204" pitchFamily="34" charset="0"/>
                <a:ea typeface="STSong" panose="02010600040101010101" pitchFamily="2" charset="-122"/>
                <a:cs typeface="Arial" panose="020B0604020202020204" pitchFamily="34" charset="0"/>
              </a:rPr>
              <a:t>Zhmoginov</a:t>
            </a:r>
            <a:r>
              <a:rPr lang="en" altLang="zh-CN" sz="800" dirty="0">
                <a:solidFill>
                  <a:srgbClr val="000000"/>
                </a:solidFill>
                <a:effectLst/>
                <a:latin typeface="Arial" panose="020B0604020202020204" pitchFamily="34" charset="0"/>
                <a:ea typeface="STSong" panose="02010600040101010101" pitchFamily="2" charset="-122"/>
                <a:cs typeface="Arial" panose="020B0604020202020204" pitchFamily="34" charset="0"/>
              </a:rPr>
              <a:t>, A, and Chen, L.</a:t>
            </a:r>
            <a:r>
              <a:rPr lang="zh-CN" altLang="en-US" sz="800" dirty="0">
                <a:solidFill>
                  <a:srgbClr val="000000"/>
                </a:solidFill>
                <a:effectLst/>
                <a:latin typeface="Arial" panose="020B0604020202020204" pitchFamily="34" charset="0"/>
                <a:ea typeface="STSong" panose="02010600040101010101" pitchFamily="2" charset="-122"/>
                <a:cs typeface="Arial" panose="020B0604020202020204" pitchFamily="34" charset="0"/>
              </a:rPr>
              <a:t> </a:t>
            </a:r>
            <a:r>
              <a:rPr kumimoji="1" lang="en-GB" altLang="zh-CN" sz="800" dirty="0">
                <a:latin typeface="Arial" panose="020B0604020202020204" pitchFamily="34" charset="0"/>
                <a:cs typeface="Arial" panose="020B0604020202020204" pitchFamily="34" charset="0"/>
              </a:rPr>
              <a:t>MobileNetV2: Inverted Residuals and Linear Bottlenecks, The IEEE Conference on Computer Vision and Pattern Recognition (CVPR), 2018, pp. 4510-4520. </a:t>
            </a:r>
            <a:endParaRPr kumimoji="1" lang="en-US" altLang="zh-CN" sz="800" dirty="0">
              <a:latin typeface="Arial" panose="020B0604020202020204" pitchFamily="34" charset="0"/>
              <a:cs typeface="Arial" panose="020B0604020202020204" pitchFamily="34" charset="0"/>
            </a:endParaRPr>
          </a:p>
          <a:p>
            <a:pPr lvl="0"/>
            <a:r>
              <a:rPr lang="en-US" altLang="zh-CN" sz="800" dirty="0">
                <a:solidFill>
                  <a:srgbClr val="000000"/>
                </a:solidFill>
                <a:latin typeface="Arial" panose="020B0604020202020204" pitchFamily="34" charset="0"/>
                <a:cs typeface="Arial" panose="020B0604020202020204" pitchFamily="34" charset="0"/>
              </a:rPr>
              <a:t>[3]</a:t>
            </a:r>
            <a:r>
              <a:rPr lang="en-US" altLang="zh-CN" sz="800" dirty="0">
                <a:solidFill>
                  <a:srgbClr val="1C1D1E"/>
                </a:solidFill>
                <a:effectLst/>
                <a:latin typeface="Arial" panose="020B0604020202020204" pitchFamily="34" charset="0"/>
                <a:ea typeface="宋体" panose="02010600030101010101" pitchFamily="2" charset="-122"/>
                <a:cs typeface="Arial" panose="020B0604020202020204" pitchFamily="34" charset="0"/>
              </a:rPr>
              <a:t> </a:t>
            </a:r>
            <a:r>
              <a:rPr lang="en-US" altLang="zh-CN" sz="800" dirty="0" err="1">
                <a:solidFill>
                  <a:srgbClr val="1C1D1E"/>
                </a:solidFill>
                <a:effectLst/>
                <a:latin typeface="Arial" panose="020B0604020202020204" pitchFamily="34" charset="0"/>
                <a:ea typeface="宋体" panose="02010600030101010101" pitchFamily="2" charset="-122"/>
                <a:cs typeface="Arial" panose="020B0604020202020204" pitchFamily="34" charset="0"/>
              </a:rPr>
              <a:t>Hoanh</a:t>
            </a:r>
            <a:r>
              <a:rPr lang="en-US" altLang="zh-CN" sz="800" dirty="0">
                <a:solidFill>
                  <a:srgbClr val="1C1D1E"/>
                </a:solidFill>
                <a:effectLst/>
                <a:latin typeface="Arial" panose="020B0604020202020204" pitchFamily="34" charset="0"/>
                <a:ea typeface="宋体" panose="02010600030101010101" pitchFamily="2" charset="-122"/>
                <a:cs typeface="Arial" panose="020B0604020202020204" pitchFamily="34" charset="0"/>
              </a:rPr>
              <a:t>, N. (2020) ‘Fast Traffic Sign Detection Approach Based on Lightweight Network and Multilayer Proposal Network’. Sensor Physical Interpretation, Signal and Artificial Intelligence Processing, 2020(6), pp.13, </a:t>
            </a:r>
            <a:r>
              <a:rPr lang="en-US" altLang="zh-CN" sz="800" dirty="0" err="1">
                <a:solidFill>
                  <a:srgbClr val="1C1D1E"/>
                </a:solidFill>
                <a:effectLst/>
                <a:latin typeface="Arial" panose="020B0604020202020204" pitchFamily="34" charset="0"/>
                <a:ea typeface="宋体" panose="02010600030101010101" pitchFamily="2" charset="-122"/>
                <a:cs typeface="Arial" panose="020B0604020202020204" pitchFamily="34" charset="0"/>
              </a:rPr>
              <a:t>doi</a:t>
            </a:r>
            <a:r>
              <a:rPr lang="en-US" altLang="zh-CN" sz="800" dirty="0">
                <a:solidFill>
                  <a:srgbClr val="1C1D1E"/>
                </a:solidFill>
                <a:effectLst/>
                <a:latin typeface="Arial" panose="020B0604020202020204" pitchFamily="34" charset="0"/>
                <a:ea typeface="宋体" panose="02010600030101010101" pitchFamily="2" charset="-122"/>
                <a:cs typeface="Arial" panose="020B0604020202020204" pitchFamily="34" charset="0"/>
              </a:rPr>
              <a:t>: </a:t>
            </a:r>
            <a:r>
              <a:rPr lang="en-US" altLang="zh-CN" sz="800" u="sng" dirty="0">
                <a:solidFill>
                  <a:srgbClr val="1C1D1E"/>
                </a:solidFill>
                <a:effectLst/>
                <a:latin typeface="Arial" panose="020B0604020202020204" pitchFamily="34" charset="0"/>
                <a:ea typeface="宋体" panose="02010600030101010101" pitchFamily="2" charset="-122"/>
                <a:cs typeface="Arial" panose="020B0604020202020204" pitchFamily="34" charset="0"/>
                <a:hlinkClick r:id="rId2"/>
              </a:rPr>
              <a:t>https://doi.org/10.1155/2020/8844348</a:t>
            </a:r>
            <a:endParaRPr lang="zh-CN" altLang="zh-CN" sz="800" dirty="0">
              <a:effectLst/>
              <a:latin typeface="Arial" panose="020B0604020202020204" pitchFamily="34" charset="0"/>
              <a:ea typeface="宋体" panose="02010600030101010101" pitchFamily="2" charset="-122"/>
              <a:cs typeface="Arial" panose="020B0604020202020204" pitchFamily="34" charset="0"/>
            </a:endParaRPr>
          </a:p>
          <a:p>
            <a:pPr lvl="0"/>
            <a:r>
              <a:rPr lang="en-US" altLang="zh-CN" sz="800" dirty="0">
                <a:solidFill>
                  <a:srgbClr val="000000"/>
                </a:solidFill>
                <a:effectLst/>
                <a:latin typeface="Arial" panose="020B0604020202020204" pitchFamily="34" charset="0"/>
                <a:ea typeface="宋体" panose="02010600030101010101" pitchFamily="2" charset="-122"/>
                <a:cs typeface="Arial" panose="020B0604020202020204" pitchFamily="34" charset="0"/>
              </a:rPr>
              <a:t>[4] Z. Wang, J. Wang, Y. Li and S. Wang (2022), "Traffic Sign Recognition With Lightweight Two-Stage Model in Complex Scenes," in </a:t>
            </a:r>
            <a:r>
              <a:rPr lang="en-US" altLang="zh-CN" sz="800" i="1" dirty="0">
                <a:solidFill>
                  <a:srgbClr val="000000"/>
                </a:solidFill>
                <a:effectLst/>
                <a:latin typeface="Arial" panose="020B0604020202020204" pitchFamily="34" charset="0"/>
                <a:ea typeface="宋体" panose="02010600030101010101" pitchFamily="2" charset="-122"/>
                <a:cs typeface="Arial" panose="020B0604020202020204" pitchFamily="34" charset="0"/>
              </a:rPr>
              <a:t>IEEE Transactions on Intelligent Transportation Systems</a:t>
            </a:r>
            <a:r>
              <a:rPr lang="en-US" altLang="zh-CN" sz="800" dirty="0">
                <a:solidFill>
                  <a:srgbClr val="000000"/>
                </a:solidFill>
                <a:effectLst/>
                <a:latin typeface="Arial" panose="020B0604020202020204" pitchFamily="34" charset="0"/>
                <a:ea typeface="宋体" panose="02010600030101010101" pitchFamily="2" charset="-122"/>
                <a:cs typeface="Arial" panose="020B0604020202020204" pitchFamily="34" charset="0"/>
              </a:rPr>
              <a:t>, 23(2), pp. 1121-1131, </a:t>
            </a:r>
            <a:r>
              <a:rPr lang="en-US" altLang="zh-CN" sz="800"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doi</a:t>
            </a:r>
            <a:r>
              <a:rPr lang="en-US" altLang="zh-CN" sz="800" dirty="0">
                <a:solidFill>
                  <a:srgbClr val="000000"/>
                </a:solidFill>
                <a:effectLst/>
                <a:latin typeface="Arial" panose="020B0604020202020204" pitchFamily="34" charset="0"/>
                <a:ea typeface="宋体" panose="02010600030101010101" pitchFamily="2" charset="-122"/>
                <a:cs typeface="Arial" panose="020B0604020202020204" pitchFamily="34" charset="0"/>
              </a:rPr>
              <a:t>: 10.1109/TITS.2020.3020556.</a:t>
            </a:r>
            <a:endParaRPr lang="zh-CN" altLang="zh-CN" sz="800" dirty="0">
              <a:effectLst/>
              <a:latin typeface="Arial" panose="020B0604020202020204" pitchFamily="34" charset="0"/>
              <a:ea typeface="宋体" panose="02010600030101010101" pitchFamily="2" charset="-122"/>
              <a:cs typeface="Arial" panose="020B0604020202020204" pitchFamily="34" charset="0"/>
            </a:endParaRPr>
          </a:p>
          <a:p>
            <a:pPr lvl="0"/>
            <a:r>
              <a:rPr lang="en-US" altLang="zh-CN" sz="800" dirty="0">
                <a:solidFill>
                  <a:srgbClr val="000000"/>
                </a:solidFill>
                <a:effectLst/>
                <a:latin typeface="Arial" panose="020B0604020202020204" pitchFamily="34" charset="0"/>
                <a:ea typeface="宋体" panose="02010600030101010101" pitchFamily="2" charset="-122"/>
                <a:cs typeface="Arial" panose="020B0604020202020204" pitchFamily="34" charset="0"/>
              </a:rPr>
              <a:t>[5] A. </a:t>
            </a:r>
            <a:r>
              <a:rPr lang="en-US" altLang="zh-CN" sz="800"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Benhamida</a:t>
            </a:r>
            <a:r>
              <a:rPr lang="en-US" altLang="zh-CN" sz="800" dirty="0">
                <a:solidFill>
                  <a:srgbClr val="000000"/>
                </a:solidFill>
                <a:effectLst/>
                <a:latin typeface="Arial" panose="020B0604020202020204" pitchFamily="34" charset="0"/>
                <a:ea typeface="宋体" panose="02010600030101010101" pitchFamily="2" charset="-122"/>
                <a:cs typeface="Arial" panose="020B0604020202020204" pitchFamily="34" charset="0"/>
              </a:rPr>
              <a:t>, A. R. </a:t>
            </a:r>
            <a:r>
              <a:rPr lang="en-US" altLang="zh-CN" sz="800"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Várkonyi-Kóczy</a:t>
            </a:r>
            <a:r>
              <a:rPr lang="en-US" altLang="zh-CN" sz="800" dirty="0">
                <a:solidFill>
                  <a:srgbClr val="000000"/>
                </a:solidFill>
                <a:effectLst/>
                <a:latin typeface="Arial" panose="020B0604020202020204" pitchFamily="34" charset="0"/>
                <a:ea typeface="宋体" panose="02010600030101010101" pitchFamily="2" charset="-122"/>
                <a:cs typeface="Arial" panose="020B0604020202020204" pitchFamily="34" charset="0"/>
              </a:rPr>
              <a:t> and M. </a:t>
            </a:r>
            <a:r>
              <a:rPr lang="en-US" altLang="zh-CN" sz="800"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Kozlovszky</a:t>
            </a:r>
            <a:r>
              <a:rPr lang="en-US" altLang="zh-CN" sz="800" dirty="0">
                <a:solidFill>
                  <a:srgbClr val="000000"/>
                </a:solidFill>
                <a:effectLst/>
                <a:latin typeface="Arial" panose="020B0604020202020204" pitchFamily="34" charset="0"/>
                <a:ea typeface="宋体" panose="02010600030101010101" pitchFamily="2" charset="-122"/>
                <a:cs typeface="Arial" panose="020B0604020202020204" pitchFamily="34" charset="0"/>
              </a:rPr>
              <a:t>, "Traffic Signs Recognition in a mobile-based application using TensorFlow and Transfer Learning technics," </a:t>
            </a:r>
            <a:r>
              <a:rPr lang="en-US" altLang="zh-CN" sz="800" i="1" dirty="0">
                <a:solidFill>
                  <a:srgbClr val="000000"/>
                </a:solidFill>
                <a:effectLst/>
                <a:latin typeface="Arial" panose="020B0604020202020204" pitchFamily="34" charset="0"/>
                <a:ea typeface="宋体" panose="02010600030101010101" pitchFamily="2" charset="-122"/>
                <a:cs typeface="Arial" panose="020B0604020202020204" pitchFamily="34" charset="0"/>
              </a:rPr>
              <a:t>2020 IEEE 15th International Conference of System of Systems Engineering (</a:t>
            </a:r>
            <a:r>
              <a:rPr lang="en-US" altLang="zh-CN" sz="800" i="1"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SoSE</a:t>
            </a:r>
            <a:r>
              <a:rPr lang="en-US" altLang="zh-CN" sz="800" i="1" dirty="0">
                <a:solidFill>
                  <a:srgbClr val="000000"/>
                </a:solidFill>
                <a:effectLst/>
                <a:latin typeface="Arial" panose="020B0604020202020204" pitchFamily="34" charset="0"/>
                <a:ea typeface="宋体" panose="02010600030101010101" pitchFamily="2" charset="-122"/>
                <a:cs typeface="Arial" panose="020B0604020202020204" pitchFamily="34" charset="0"/>
              </a:rPr>
              <a:t>)</a:t>
            </a:r>
            <a:r>
              <a:rPr lang="en-US" altLang="zh-CN" sz="800" dirty="0">
                <a:solidFill>
                  <a:srgbClr val="000000"/>
                </a:solidFill>
                <a:effectLst/>
                <a:latin typeface="Arial" panose="020B0604020202020204" pitchFamily="34" charset="0"/>
                <a:ea typeface="宋体" panose="02010600030101010101" pitchFamily="2" charset="-122"/>
                <a:cs typeface="Arial" panose="020B0604020202020204" pitchFamily="34" charset="0"/>
              </a:rPr>
              <a:t>, Budapest, Hungary, 2020, pp. 000537-000542, </a:t>
            </a:r>
            <a:r>
              <a:rPr lang="en-US" altLang="zh-CN" sz="800" dirty="0" err="1">
                <a:solidFill>
                  <a:srgbClr val="000000"/>
                </a:solidFill>
                <a:effectLst/>
                <a:latin typeface="Arial" panose="020B0604020202020204" pitchFamily="34" charset="0"/>
                <a:ea typeface="宋体" panose="02010600030101010101" pitchFamily="2" charset="-122"/>
                <a:cs typeface="Arial" panose="020B0604020202020204" pitchFamily="34" charset="0"/>
              </a:rPr>
              <a:t>doi</a:t>
            </a:r>
            <a:r>
              <a:rPr lang="en-US" altLang="zh-CN" sz="800" dirty="0">
                <a:solidFill>
                  <a:srgbClr val="000000"/>
                </a:solidFill>
                <a:effectLst/>
                <a:latin typeface="Arial" panose="020B0604020202020204" pitchFamily="34" charset="0"/>
                <a:ea typeface="宋体" panose="02010600030101010101" pitchFamily="2" charset="-122"/>
                <a:cs typeface="Arial" panose="020B0604020202020204" pitchFamily="34" charset="0"/>
              </a:rPr>
              <a:t>: 10.1109/SoSE50414.2020.9130519.</a:t>
            </a:r>
            <a:endParaRPr lang="zh-CN" altLang="zh-CN" sz="800" dirty="0">
              <a:effectLst/>
              <a:latin typeface="Arial" panose="020B0604020202020204" pitchFamily="34" charset="0"/>
              <a:ea typeface="宋体" panose="02010600030101010101" pitchFamily="2" charset="-122"/>
              <a:cs typeface="Arial" panose="020B0604020202020204" pitchFamily="34" charset="0"/>
            </a:endParaRPr>
          </a:p>
          <a:p>
            <a:pPr algn="just"/>
            <a:endParaRPr lang="en" altLang="zh-CN" sz="800" dirty="0">
              <a:latin typeface="Arial" panose="020B0604020202020204" pitchFamily="34" charset="0"/>
              <a:cs typeface="Arial" panose="020B0604020202020204" pitchFamily="34" charset="0"/>
            </a:endParaRPr>
          </a:p>
          <a:p>
            <a:endParaRPr kumimoji="1" lang="en-GB" altLang="zh-CN" sz="800" dirty="0">
              <a:latin typeface="Arial" panose="020B0604020202020204" pitchFamily="34" charset="0"/>
              <a:cs typeface="Arial" panose="020B0604020202020204" pitchFamily="34" charset="0"/>
            </a:endParaRPr>
          </a:p>
        </p:txBody>
      </p:sp>
      <p:sp>
        <p:nvSpPr>
          <p:cNvPr id="42" name="矩形 41"/>
          <p:cNvSpPr/>
          <p:nvPr/>
        </p:nvSpPr>
        <p:spPr>
          <a:xfrm>
            <a:off x="0" y="0"/>
            <a:ext cx="6840538" cy="1415695"/>
          </a:xfrm>
          <a:prstGeom prst="rect">
            <a:avLst/>
          </a:prstGeom>
          <a:solidFill>
            <a:schemeClr val="accent1">
              <a:alpha val="60354"/>
            </a:schemeClr>
          </a:solidFill>
        </p:spPr>
        <p:style>
          <a:lnRef idx="3">
            <a:schemeClr val="lt1"/>
          </a:lnRef>
          <a:fillRef idx="1">
            <a:schemeClr val="accent1"/>
          </a:fillRef>
          <a:effectRef idx="1">
            <a:schemeClr val="accent1"/>
          </a:effectRef>
          <a:fontRef idx="minor">
            <a:schemeClr val="lt1"/>
          </a:fontRef>
        </p:style>
        <p:txBody>
          <a:bodyPr rtlCol="0" anchor="ctr"/>
          <a:lstStyle/>
          <a:p>
            <a:pPr algn="just"/>
            <a:endParaRPr kumimoji="1" lang="zh-CN" altLang="en-US" dirty="0">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3"/>
          <a:stretch>
            <a:fillRect/>
          </a:stretch>
        </p:blipFill>
        <p:spPr>
          <a:xfrm>
            <a:off x="209733" y="98305"/>
            <a:ext cx="1142886" cy="422824"/>
          </a:xfrm>
          <a:prstGeom prst="rect">
            <a:avLst/>
          </a:prstGeom>
        </p:spPr>
      </p:pic>
      <p:sp>
        <p:nvSpPr>
          <p:cNvPr id="44" name="矩形 43"/>
          <p:cNvSpPr/>
          <p:nvPr/>
        </p:nvSpPr>
        <p:spPr>
          <a:xfrm>
            <a:off x="5422568" y="149090"/>
            <a:ext cx="1142887" cy="4228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文本框 17"/>
          <p:cNvSpPr txBox="1"/>
          <p:nvPr/>
        </p:nvSpPr>
        <p:spPr>
          <a:xfrm>
            <a:off x="5636195" y="196877"/>
            <a:ext cx="839126" cy="307777"/>
          </a:xfrm>
          <a:prstGeom prst="rect">
            <a:avLst/>
          </a:prstGeom>
          <a:noFill/>
        </p:spPr>
        <p:txBody>
          <a:bodyPr wrap="square" rtlCol="0">
            <a:spAutoFit/>
          </a:bodyPr>
          <a:lstStyle/>
          <a:p>
            <a:r>
              <a:rPr kumimoji="1" lang="en-US" altLang="zh-CN" sz="1400" b="1" dirty="0">
                <a:latin typeface="Arial" panose="020B0604020202020204" pitchFamily="34" charset="0"/>
                <a:cs typeface="Arial" panose="020B0604020202020204" pitchFamily="34" charset="0"/>
              </a:rPr>
              <a:t>Haley</a:t>
            </a:r>
            <a:endParaRPr kumimoji="1" lang="zh-CN" altLang="en-US" sz="1400" b="1" dirty="0">
              <a:latin typeface="Arial" panose="020B0604020202020204" pitchFamily="34" charset="0"/>
              <a:cs typeface="Arial" panose="020B0604020202020204" pitchFamily="34" charset="0"/>
            </a:endParaRPr>
          </a:p>
        </p:txBody>
      </p:sp>
      <p:sp>
        <p:nvSpPr>
          <p:cNvPr id="49" name="文本框 48"/>
          <p:cNvSpPr txBox="1"/>
          <p:nvPr/>
        </p:nvSpPr>
        <p:spPr>
          <a:xfrm>
            <a:off x="3988360" y="9022213"/>
            <a:ext cx="2353334" cy="246221"/>
          </a:xfrm>
          <a:prstGeom prst="rect">
            <a:avLst/>
          </a:prstGeom>
          <a:noFill/>
        </p:spPr>
        <p:txBody>
          <a:bodyPr wrap="square" rtlCol="0">
            <a:spAutoFit/>
          </a:bodyPr>
          <a:lstStyle/>
          <a:p>
            <a:r>
              <a:rPr kumimoji="1" lang="en-US" altLang="zh-CN" sz="1000" dirty="0">
                <a:latin typeface="Arial" panose="020B0604020202020204" pitchFamily="34" charset="0"/>
                <a:cs typeface="Arial" panose="020B0604020202020204" pitchFamily="34" charset="0"/>
              </a:rPr>
              <a:t>Figure</a:t>
            </a:r>
            <a:r>
              <a:rPr kumimoji="1" lang="zh-CN" altLang="en-US" sz="1000" dirty="0">
                <a:latin typeface="Arial" panose="020B0604020202020204" pitchFamily="34" charset="0"/>
                <a:cs typeface="Arial" panose="020B0604020202020204" pitchFamily="34" charset="0"/>
              </a:rPr>
              <a:t> </a:t>
            </a:r>
            <a:r>
              <a:rPr kumimoji="1" lang="en-US" altLang="zh-CN" sz="1000" dirty="0">
                <a:latin typeface="Arial" panose="020B0604020202020204" pitchFamily="34" charset="0"/>
                <a:cs typeface="Arial" panose="020B0604020202020204" pitchFamily="34" charset="0"/>
              </a:rPr>
              <a:t>5 GUI of the model</a:t>
            </a:r>
            <a:endParaRPr kumimoji="1" lang="zh-CN" altLang="en-US" sz="1000" dirty="0">
              <a:latin typeface="Arial" panose="020B0604020202020204" pitchFamily="34" charset="0"/>
              <a:cs typeface="Arial" panose="020B0604020202020204" pitchFamily="34" charset="0"/>
            </a:endParaRPr>
          </a:p>
        </p:txBody>
      </p:sp>
      <p:sp>
        <p:nvSpPr>
          <p:cNvPr id="50" name="文本框 49"/>
          <p:cNvSpPr txBox="1"/>
          <p:nvPr/>
        </p:nvSpPr>
        <p:spPr>
          <a:xfrm>
            <a:off x="321272" y="9676448"/>
            <a:ext cx="781850" cy="1169551"/>
          </a:xfrm>
          <a:prstGeom prst="rect">
            <a:avLst/>
          </a:prstGeom>
          <a:noFill/>
        </p:spPr>
        <p:txBody>
          <a:bodyPr wrap="square" rtlCol="0">
            <a:spAutoFit/>
          </a:bodyPr>
          <a:lstStyle/>
          <a:p>
            <a:r>
              <a:rPr kumimoji="1" lang="en-US" altLang="zh-CN" sz="1000" dirty="0">
                <a:latin typeface="Arial" panose="020B0604020202020204" pitchFamily="34" charset="0"/>
                <a:cs typeface="Arial" panose="020B0604020202020204" pitchFamily="34" charset="0"/>
              </a:rPr>
              <a:t>Figure 5  </a:t>
            </a:r>
            <a:r>
              <a:rPr kumimoji="1" lang="en-US" altLang="zh-CN" sz="1000" dirty="0">
                <a:solidFill>
                  <a:srgbClr val="000000"/>
                </a:solidFill>
                <a:latin typeface="Arial" panose="020B0604020202020204" pitchFamily="34" charset="0"/>
                <a:ea typeface="Calibri" panose="020F0502020204030204" pitchFamily="34" charset="0"/>
                <a:cs typeface="Arial" panose="020B0604020202020204" pitchFamily="34" charset="0"/>
              </a:rPr>
              <a:t>Table of </a:t>
            </a:r>
            <a:r>
              <a:rPr lang="en-GB" altLang="zh-CN" sz="1000" dirty="0">
                <a:solidFill>
                  <a:srgbClr val="000000"/>
                </a:solidFill>
                <a:latin typeface="Arial" panose="020B0604020202020204" pitchFamily="34" charset="0"/>
                <a:ea typeface="Calibri" panose="020F0502020204030204" pitchFamily="34" charset="0"/>
                <a:cs typeface="Arial" panose="020B0604020202020204" pitchFamily="34" charset="0"/>
              </a:rPr>
              <a:t>Training and Validation Accuracy</a:t>
            </a:r>
            <a:endParaRPr lang="en-GB" altLang="zh-CN" sz="1000" dirty="0">
              <a:latin typeface="Arial" panose="020B0604020202020204" pitchFamily="34" charset="0"/>
              <a:cs typeface="Arial" panose="020B0604020202020204" pitchFamily="34" charset="0"/>
            </a:endParaRPr>
          </a:p>
          <a:p>
            <a:endParaRPr kumimoji="1" lang="zh-CN" altLang="en-US" sz="1000" b="1" dirty="0">
              <a:latin typeface="Arial" panose="020B0604020202020204" pitchFamily="34" charset="0"/>
              <a:cs typeface="Arial" panose="020B0604020202020204" pitchFamily="34" charset="0"/>
            </a:endParaRPr>
          </a:p>
        </p:txBody>
      </p:sp>
      <p:sp>
        <p:nvSpPr>
          <p:cNvPr id="32" name="文本框 31"/>
          <p:cNvSpPr txBox="1"/>
          <p:nvPr/>
        </p:nvSpPr>
        <p:spPr>
          <a:xfrm>
            <a:off x="681071" y="7384276"/>
            <a:ext cx="2031218" cy="400110"/>
          </a:xfrm>
          <a:prstGeom prst="rect">
            <a:avLst/>
          </a:prstGeom>
          <a:noFill/>
        </p:spPr>
        <p:txBody>
          <a:bodyPr wrap="square" rtlCol="0">
            <a:spAutoFit/>
          </a:bodyPr>
          <a:lstStyle/>
          <a:p>
            <a:r>
              <a:rPr kumimoji="1" lang="en-US" altLang="zh-CN" sz="1000" dirty="0">
                <a:latin typeface="Arial" panose="020B0604020202020204" pitchFamily="34" charset="0"/>
                <a:cs typeface="Arial" panose="020B0604020202020204" pitchFamily="34" charset="0"/>
              </a:rPr>
              <a:t>Figure 3 MobileNetV2 [1]</a:t>
            </a:r>
            <a:endParaRPr lang="en-GB" altLang="zh-CN" sz="1000" dirty="0">
              <a:latin typeface="Arial" panose="020B0604020202020204" pitchFamily="34" charset="0"/>
              <a:cs typeface="Arial" panose="020B0604020202020204" pitchFamily="34" charset="0"/>
            </a:endParaRPr>
          </a:p>
          <a:p>
            <a:endParaRPr kumimoji="1" lang="zh-CN" altLang="en-US" sz="1000" dirty="0">
              <a:latin typeface="Arial" panose="020B0604020202020204" pitchFamily="34" charset="0"/>
              <a:cs typeface="Arial" panose="020B0604020202020204" pitchFamily="34" charset="0"/>
            </a:endParaRPr>
          </a:p>
        </p:txBody>
      </p:sp>
      <p:pic>
        <p:nvPicPr>
          <p:cNvPr id="39" name="图片 38"/>
          <p:cNvPicPr>
            <a:picLocks noChangeAspect="1"/>
          </p:cNvPicPr>
          <p:nvPr/>
        </p:nvPicPr>
        <p:blipFill>
          <a:blip r:embed="rId4"/>
          <a:stretch>
            <a:fillRect/>
          </a:stretch>
        </p:blipFill>
        <p:spPr>
          <a:xfrm>
            <a:off x="4891294" y="8100611"/>
            <a:ext cx="1646288" cy="1034172"/>
          </a:xfrm>
          <a:prstGeom prst="rect">
            <a:avLst/>
          </a:prstGeom>
        </p:spPr>
      </p:pic>
      <p:pic>
        <p:nvPicPr>
          <p:cNvPr id="40" name="图片 39"/>
          <p:cNvPicPr>
            <a:picLocks noChangeAspect="1"/>
          </p:cNvPicPr>
          <p:nvPr/>
        </p:nvPicPr>
        <p:blipFill>
          <a:blip r:embed="rId5"/>
          <a:stretch>
            <a:fillRect/>
          </a:stretch>
        </p:blipFill>
        <p:spPr>
          <a:xfrm>
            <a:off x="3085370" y="7081975"/>
            <a:ext cx="1522447" cy="903472"/>
          </a:xfrm>
          <a:prstGeom prst="rect">
            <a:avLst/>
          </a:prstGeom>
        </p:spPr>
      </p:pic>
      <p:sp>
        <p:nvSpPr>
          <p:cNvPr id="4" name="文本框 3">
            <a:extLst>
              <a:ext uri="{FF2B5EF4-FFF2-40B4-BE49-F238E27FC236}">
                <a16:creationId xmlns:a16="http://schemas.microsoft.com/office/drawing/2014/main" id="{811C5381-D993-C8B2-26D8-4B36EE521DFC}"/>
              </a:ext>
            </a:extLst>
          </p:cNvPr>
          <p:cNvSpPr txBox="1"/>
          <p:nvPr/>
        </p:nvSpPr>
        <p:spPr>
          <a:xfrm>
            <a:off x="2722772" y="2640852"/>
            <a:ext cx="1265588" cy="276999"/>
          </a:xfrm>
          <a:prstGeom prst="rect">
            <a:avLst/>
          </a:prstGeom>
          <a:noFill/>
        </p:spPr>
        <p:txBody>
          <a:bodyPr wrap="square" rtlCol="0">
            <a:spAutoFit/>
          </a:bodyPr>
          <a:lstStyle/>
          <a:p>
            <a:pPr algn="ctr"/>
            <a:r>
              <a:rPr kumimoji="1" lang="en-US" altLang="zh-CN" sz="1200" b="1" dirty="0">
                <a:latin typeface="Arial" panose="020B0604020202020204" pitchFamily="34" charset="0"/>
                <a:cs typeface="Arial" panose="020B0604020202020204" pitchFamily="34" charset="0"/>
              </a:rPr>
              <a:t>Introduction</a:t>
            </a:r>
            <a:endParaRPr kumimoji="1" lang="zh-CN" altLang="en-US" sz="1200" b="1"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2195C30-6AA2-F7D6-7970-001E00AE5EAA}"/>
              </a:ext>
            </a:extLst>
          </p:cNvPr>
          <p:cNvSpPr txBox="1"/>
          <p:nvPr/>
        </p:nvSpPr>
        <p:spPr>
          <a:xfrm>
            <a:off x="1790845" y="2938417"/>
            <a:ext cx="4868293" cy="1323439"/>
          </a:xfrm>
          <a:prstGeom prst="rect">
            <a:avLst/>
          </a:prstGeom>
          <a:noFill/>
        </p:spPr>
        <p:txBody>
          <a:bodyPr wrap="square" rtlCol="0">
            <a:spAutoFit/>
          </a:bodyPr>
          <a:lstStyle/>
          <a:p>
            <a:pPr algn="just"/>
            <a:r>
              <a:rPr lang="en" altLang="zh-CN"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Human error made in traffic sign misidentification has always been a risk when driving [3]. However, traffic sign recognition is of great help since it is able to remind drivers of the signs, and automobile as well.</a:t>
            </a:r>
            <a:r>
              <a:rPr lang="en" altLang="zh-CN" sz="1000" dirty="0">
                <a:latin typeface="Calibri" panose="020F0502020204030204" pitchFamily="34" charset="0"/>
                <a:cs typeface="Times New Roman" panose="02020603050405020304" pitchFamily="18" charset="0"/>
              </a:rPr>
              <a:t> </a:t>
            </a:r>
            <a:r>
              <a:rPr lang="en" altLang="zh-CN" sz="1000" dirty="0">
                <a:solidFill>
                  <a:srgbClr val="000000"/>
                </a:solidFill>
                <a:latin typeface="Arial" panose="020B0604020202020204" pitchFamily="34" charset="0"/>
                <a:ea typeface="Calibri" panose="020F0502020204030204" pitchFamily="34" charset="0"/>
                <a:cs typeface="Arial" panose="020B0604020202020204" pitchFamily="34" charset="0"/>
              </a:rPr>
              <a:t>The aim for the development of traffic sign recognition system is to save lives and mitigate traffic accident as well as to improve accuracy of traffic sign recognition system. The dataset adopted for the system is Chinese Traffic Signs. The image is in Figure 1.</a:t>
            </a:r>
          </a:p>
          <a:p>
            <a:endParaRPr lang="en" altLang="zh-CN" sz="1000" dirty="0">
              <a:latin typeface="Arial" panose="020B0604020202020204" pitchFamily="34" charset="0"/>
              <a:cs typeface="Arial" panose="020B0604020202020204" pitchFamily="34" charset="0"/>
            </a:endParaRPr>
          </a:p>
          <a:p>
            <a:endParaRPr kumimoji="1" lang="zh-CN" altLang="en-US" sz="10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2DEAFD31-E5E8-67A7-9D5C-1A756F5F4BBE}"/>
              </a:ext>
            </a:extLst>
          </p:cNvPr>
          <p:cNvSpPr txBox="1"/>
          <p:nvPr/>
        </p:nvSpPr>
        <p:spPr>
          <a:xfrm>
            <a:off x="286674" y="3055159"/>
            <a:ext cx="564565" cy="707886"/>
          </a:xfrm>
          <a:prstGeom prst="rect">
            <a:avLst/>
          </a:prstGeom>
          <a:noFill/>
        </p:spPr>
        <p:txBody>
          <a:bodyPr wrap="square" rtlCol="0">
            <a:spAutoFit/>
          </a:bodyPr>
          <a:lstStyle/>
          <a:p>
            <a:r>
              <a:rPr kumimoji="1" lang="en-US" altLang="zh-CN" sz="1000" dirty="0">
                <a:latin typeface="Arial" panose="020B0604020202020204" pitchFamily="34" charset="0"/>
                <a:cs typeface="Arial" panose="020B0604020202020204" pitchFamily="34" charset="0"/>
              </a:rPr>
              <a:t>Figure </a:t>
            </a:r>
          </a:p>
          <a:p>
            <a:r>
              <a:rPr kumimoji="1" lang="en-US" altLang="zh-CN" sz="1000" dirty="0">
                <a:latin typeface="Arial" panose="020B0604020202020204" pitchFamily="34" charset="0"/>
                <a:cs typeface="Arial" panose="020B0604020202020204" pitchFamily="34" charset="0"/>
              </a:rPr>
              <a:t>1. Dataset</a:t>
            </a:r>
            <a:endParaRPr kumimoji="1" lang="zh-CN" altLang="en-US" sz="10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08306380-10EF-F319-8023-CEA16357D123}"/>
              </a:ext>
            </a:extLst>
          </p:cNvPr>
          <p:cNvSpPr txBox="1"/>
          <p:nvPr/>
        </p:nvSpPr>
        <p:spPr>
          <a:xfrm>
            <a:off x="2334787" y="9262717"/>
            <a:ext cx="2170963" cy="276999"/>
          </a:xfrm>
          <a:prstGeom prst="rect">
            <a:avLst/>
          </a:prstGeom>
          <a:noFill/>
        </p:spPr>
        <p:txBody>
          <a:bodyPr wrap="square" rtlCol="0">
            <a:spAutoFit/>
          </a:bodyPr>
          <a:lstStyle/>
          <a:p>
            <a:pPr algn="ctr"/>
            <a:r>
              <a:rPr kumimoji="1" lang="en-US" altLang="zh-CN" sz="1200" b="1" dirty="0">
                <a:latin typeface="Arial" panose="020B0604020202020204" pitchFamily="34" charset="0"/>
                <a:cs typeface="Arial" panose="020B0604020202020204" pitchFamily="34" charset="0"/>
              </a:rPr>
              <a:t>Result and Discussion</a:t>
            </a:r>
            <a:endParaRPr kumimoji="1" lang="zh-CN" altLang="en-US" sz="1200" b="1" dirty="0">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61C369A1-D742-C1CE-2B79-CFBFA080B315}"/>
              </a:ext>
            </a:extLst>
          </p:cNvPr>
          <p:cNvSpPr txBox="1"/>
          <p:nvPr/>
        </p:nvSpPr>
        <p:spPr>
          <a:xfrm>
            <a:off x="255155" y="4669507"/>
            <a:ext cx="538812" cy="861774"/>
          </a:xfrm>
          <a:prstGeom prst="rect">
            <a:avLst/>
          </a:prstGeom>
          <a:noFill/>
        </p:spPr>
        <p:txBody>
          <a:bodyPr wrap="square" rtlCol="0">
            <a:spAutoFit/>
          </a:bodyPr>
          <a:lstStyle/>
          <a:p>
            <a:r>
              <a:rPr kumimoji="1" lang="en-US" altLang="zh-CN" sz="1000" dirty="0">
                <a:latin typeface="Arial" panose="020B0604020202020204" pitchFamily="34" charset="0"/>
                <a:cs typeface="Arial" panose="020B0604020202020204" pitchFamily="34" charset="0"/>
              </a:rPr>
              <a:t>Figure 2. Model Flow Chart</a:t>
            </a:r>
            <a:endParaRPr kumimoji="1" lang="zh-CN" altLang="en-US" sz="1000" dirty="0">
              <a:latin typeface="Arial" panose="020B0604020202020204" pitchFamily="34" charset="0"/>
              <a:cs typeface="Arial" panose="020B0604020202020204" pitchFamily="34" charset="0"/>
            </a:endParaRPr>
          </a:p>
        </p:txBody>
      </p:sp>
      <p:pic>
        <p:nvPicPr>
          <p:cNvPr id="41" name="图片 40"/>
          <p:cNvPicPr>
            <a:picLocks noChangeAspect="1"/>
          </p:cNvPicPr>
          <p:nvPr/>
        </p:nvPicPr>
        <p:blipFill>
          <a:blip r:embed="rId6"/>
          <a:stretch>
            <a:fillRect/>
          </a:stretch>
        </p:blipFill>
        <p:spPr>
          <a:xfrm>
            <a:off x="961428" y="9729602"/>
            <a:ext cx="1844627" cy="985822"/>
          </a:xfrm>
          <a:prstGeom prst="rect">
            <a:avLst/>
          </a:prstGeom>
        </p:spPr>
      </p:pic>
      <p:pic>
        <p:nvPicPr>
          <p:cNvPr id="3" name="图片 2">
            <a:extLst>
              <a:ext uri="{FF2B5EF4-FFF2-40B4-BE49-F238E27FC236}">
                <a16:creationId xmlns:a16="http://schemas.microsoft.com/office/drawing/2014/main" id="{91364B1B-B733-4172-5782-E11C4E16F31A}"/>
              </a:ext>
            </a:extLst>
          </p:cNvPr>
          <p:cNvPicPr>
            <a:picLocks noChangeAspect="1"/>
          </p:cNvPicPr>
          <p:nvPr/>
        </p:nvPicPr>
        <p:blipFill>
          <a:blip r:embed="rId7"/>
          <a:stretch>
            <a:fillRect/>
          </a:stretch>
        </p:blipFill>
        <p:spPr>
          <a:xfrm>
            <a:off x="602975" y="6189663"/>
            <a:ext cx="2109314" cy="1174760"/>
          </a:xfrm>
          <a:prstGeom prst="rect">
            <a:avLst/>
          </a:prstGeom>
        </p:spPr>
      </p:pic>
      <p:sp>
        <p:nvSpPr>
          <p:cNvPr id="26" name="文本框 25">
            <a:extLst>
              <a:ext uri="{FF2B5EF4-FFF2-40B4-BE49-F238E27FC236}">
                <a16:creationId xmlns:a16="http://schemas.microsoft.com/office/drawing/2014/main" id="{E800BB0E-086B-B130-AB2A-E0941C2B9A7D}"/>
              </a:ext>
            </a:extLst>
          </p:cNvPr>
          <p:cNvSpPr txBox="1"/>
          <p:nvPr/>
        </p:nvSpPr>
        <p:spPr>
          <a:xfrm>
            <a:off x="681072" y="8999306"/>
            <a:ext cx="1914651" cy="246221"/>
          </a:xfrm>
          <a:prstGeom prst="rect">
            <a:avLst/>
          </a:prstGeom>
          <a:noFill/>
        </p:spPr>
        <p:txBody>
          <a:bodyPr wrap="square" rtlCol="0">
            <a:spAutoFit/>
          </a:bodyPr>
          <a:lstStyle/>
          <a:p>
            <a:r>
              <a:rPr kumimoji="1" lang="en-US" altLang="zh-CN" sz="1000" dirty="0">
                <a:latin typeface="Arial" panose="020B0604020202020204" pitchFamily="34" charset="0"/>
                <a:cs typeface="Arial" panose="020B0604020202020204" pitchFamily="34" charset="0"/>
              </a:rPr>
              <a:t>Figure</a:t>
            </a:r>
            <a:r>
              <a:rPr kumimoji="1" lang="zh-CN" altLang="en-US" sz="1000" dirty="0">
                <a:latin typeface="Arial" panose="020B0604020202020204" pitchFamily="34" charset="0"/>
                <a:cs typeface="Arial" panose="020B0604020202020204" pitchFamily="34" charset="0"/>
              </a:rPr>
              <a:t> </a:t>
            </a:r>
            <a:r>
              <a:rPr kumimoji="1" lang="en-US" altLang="zh-CN" sz="1000" dirty="0">
                <a:latin typeface="Arial" panose="020B0604020202020204" pitchFamily="34" charset="0"/>
                <a:cs typeface="Arial" panose="020B0604020202020204" pitchFamily="34" charset="0"/>
              </a:rPr>
              <a:t>4 Model Architecture </a:t>
            </a:r>
            <a:endParaRPr kumimoji="1" lang="zh-CN" altLang="en-US" sz="1000" dirty="0">
              <a:latin typeface="Arial" panose="020B0604020202020204" pitchFamily="34" charset="0"/>
              <a:cs typeface="Arial" panose="020B0604020202020204" pitchFamily="34" charset="0"/>
            </a:endParaRPr>
          </a:p>
        </p:txBody>
      </p:sp>
      <p:pic>
        <p:nvPicPr>
          <p:cNvPr id="28" name="图片 27">
            <a:extLst>
              <a:ext uri="{FF2B5EF4-FFF2-40B4-BE49-F238E27FC236}">
                <a16:creationId xmlns:a16="http://schemas.microsoft.com/office/drawing/2014/main" id="{E4F1D79C-CB7D-2EB7-6656-A0C7DCA29BDB}"/>
              </a:ext>
            </a:extLst>
          </p:cNvPr>
          <p:cNvPicPr>
            <a:picLocks noChangeAspect="1"/>
          </p:cNvPicPr>
          <p:nvPr/>
        </p:nvPicPr>
        <p:blipFill>
          <a:blip r:embed="rId8"/>
          <a:stretch>
            <a:fillRect/>
          </a:stretch>
        </p:blipFill>
        <p:spPr>
          <a:xfrm>
            <a:off x="4980898" y="7110467"/>
            <a:ext cx="1467080" cy="885948"/>
          </a:xfrm>
          <a:prstGeom prst="rect">
            <a:avLst/>
          </a:prstGeom>
        </p:spPr>
      </p:pic>
      <p:pic>
        <p:nvPicPr>
          <p:cNvPr id="36" name="图片 35">
            <a:extLst>
              <a:ext uri="{FF2B5EF4-FFF2-40B4-BE49-F238E27FC236}">
                <a16:creationId xmlns:a16="http://schemas.microsoft.com/office/drawing/2014/main" id="{E12E413A-57FB-69D0-C5B9-D7E7CCD3A01A}"/>
              </a:ext>
            </a:extLst>
          </p:cNvPr>
          <p:cNvPicPr>
            <a:picLocks noChangeAspect="1"/>
          </p:cNvPicPr>
          <p:nvPr/>
        </p:nvPicPr>
        <p:blipFill>
          <a:blip r:embed="rId9"/>
          <a:stretch>
            <a:fillRect/>
          </a:stretch>
        </p:blipFill>
        <p:spPr>
          <a:xfrm>
            <a:off x="3043954" y="8101104"/>
            <a:ext cx="1646287" cy="1031673"/>
          </a:xfrm>
          <a:prstGeom prst="rect">
            <a:avLst/>
          </a:prstGeom>
        </p:spPr>
      </p:pic>
      <p:pic>
        <p:nvPicPr>
          <p:cNvPr id="43" name="图片 42">
            <a:extLst>
              <a:ext uri="{FF2B5EF4-FFF2-40B4-BE49-F238E27FC236}">
                <a16:creationId xmlns:a16="http://schemas.microsoft.com/office/drawing/2014/main" id="{0B4CE8F3-4B2A-AD61-70DE-4D11F8E62BEA}"/>
              </a:ext>
            </a:extLst>
          </p:cNvPr>
          <p:cNvPicPr>
            <a:picLocks noChangeAspect="1"/>
          </p:cNvPicPr>
          <p:nvPr/>
        </p:nvPicPr>
        <p:blipFill>
          <a:blip r:embed="rId10"/>
          <a:stretch>
            <a:fillRect/>
          </a:stretch>
        </p:blipFill>
        <p:spPr>
          <a:xfrm>
            <a:off x="753037" y="3042437"/>
            <a:ext cx="916785" cy="821245"/>
          </a:xfrm>
          <a:prstGeom prst="rect">
            <a:avLst/>
          </a:prstGeom>
        </p:spPr>
      </p:pic>
      <p:sp>
        <p:nvSpPr>
          <p:cNvPr id="48" name="矩形 47">
            <a:extLst>
              <a:ext uri="{FF2B5EF4-FFF2-40B4-BE49-F238E27FC236}">
                <a16:creationId xmlns:a16="http://schemas.microsoft.com/office/drawing/2014/main" id="{F07256FD-B03E-D059-AF7E-3B7293F2E890}"/>
              </a:ext>
            </a:extLst>
          </p:cNvPr>
          <p:cNvSpPr/>
          <p:nvPr/>
        </p:nvSpPr>
        <p:spPr>
          <a:xfrm>
            <a:off x="937456" y="4261056"/>
            <a:ext cx="613873" cy="279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00" dirty="0"/>
              <a:t>Dataset Preprocessing</a:t>
            </a:r>
            <a:endParaRPr kumimoji="1" lang="zh-CN" altLang="en-US" sz="500" dirty="0"/>
          </a:p>
        </p:txBody>
      </p:sp>
      <p:sp>
        <p:nvSpPr>
          <p:cNvPr id="51" name="矩形 50">
            <a:extLst>
              <a:ext uri="{FF2B5EF4-FFF2-40B4-BE49-F238E27FC236}">
                <a16:creationId xmlns:a16="http://schemas.microsoft.com/office/drawing/2014/main" id="{C0EADF18-643D-5F5A-211F-C1E1E9EE9A56}"/>
              </a:ext>
            </a:extLst>
          </p:cNvPr>
          <p:cNvSpPr/>
          <p:nvPr/>
        </p:nvSpPr>
        <p:spPr>
          <a:xfrm>
            <a:off x="989948" y="4660372"/>
            <a:ext cx="508892" cy="295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00" dirty="0"/>
              <a:t>Dataset</a:t>
            </a:r>
          </a:p>
          <a:p>
            <a:pPr algn="ctr"/>
            <a:r>
              <a:rPr kumimoji="1" lang="en-US" altLang="zh-CN" sz="500" dirty="0"/>
              <a:t>Augmentation</a:t>
            </a:r>
            <a:endParaRPr kumimoji="1" lang="zh-CN" altLang="en-US" sz="500" dirty="0"/>
          </a:p>
        </p:txBody>
      </p:sp>
      <p:sp>
        <p:nvSpPr>
          <p:cNvPr id="53" name="矩形 52">
            <a:extLst>
              <a:ext uri="{FF2B5EF4-FFF2-40B4-BE49-F238E27FC236}">
                <a16:creationId xmlns:a16="http://schemas.microsoft.com/office/drawing/2014/main" id="{D7059D1B-F739-E0DE-D557-2E720BD53BCE}"/>
              </a:ext>
            </a:extLst>
          </p:cNvPr>
          <p:cNvSpPr/>
          <p:nvPr/>
        </p:nvSpPr>
        <p:spPr>
          <a:xfrm>
            <a:off x="740336" y="5139868"/>
            <a:ext cx="464857" cy="273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00" dirty="0"/>
              <a:t>MobileznetV2 Model Training</a:t>
            </a:r>
            <a:endParaRPr kumimoji="1" lang="zh-CN" altLang="en-US" sz="500" dirty="0"/>
          </a:p>
        </p:txBody>
      </p:sp>
      <p:sp>
        <p:nvSpPr>
          <p:cNvPr id="54" name="矩形 53">
            <a:extLst>
              <a:ext uri="{FF2B5EF4-FFF2-40B4-BE49-F238E27FC236}">
                <a16:creationId xmlns:a16="http://schemas.microsoft.com/office/drawing/2014/main" id="{31B47803-B90B-8654-DDC4-577C54272BDC}"/>
              </a:ext>
            </a:extLst>
          </p:cNvPr>
          <p:cNvSpPr/>
          <p:nvPr/>
        </p:nvSpPr>
        <p:spPr>
          <a:xfrm>
            <a:off x="1270975" y="5151690"/>
            <a:ext cx="508893" cy="273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00" dirty="0"/>
              <a:t>Attached Layer Model Training</a:t>
            </a:r>
            <a:endParaRPr kumimoji="1" lang="zh-CN" altLang="en-US" sz="500" dirty="0"/>
          </a:p>
        </p:txBody>
      </p:sp>
      <p:sp>
        <p:nvSpPr>
          <p:cNvPr id="55" name="矩形 54">
            <a:extLst>
              <a:ext uri="{FF2B5EF4-FFF2-40B4-BE49-F238E27FC236}">
                <a16:creationId xmlns:a16="http://schemas.microsoft.com/office/drawing/2014/main" id="{67C4D15C-9971-DA9C-75BC-E61C6FDCFE2D}"/>
              </a:ext>
            </a:extLst>
          </p:cNvPr>
          <p:cNvSpPr/>
          <p:nvPr/>
        </p:nvSpPr>
        <p:spPr>
          <a:xfrm>
            <a:off x="983944" y="5502568"/>
            <a:ext cx="514896" cy="279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500" dirty="0"/>
              <a:t>Model Evaluation</a:t>
            </a:r>
            <a:endParaRPr kumimoji="1" lang="zh-CN" altLang="en-US" sz="500" dirty="0"/>
          </a:p>
        </p:txBody>
      </p:sp>
      <p:cxnSp>
        <p:nvCxnSpPr>
          <p:cNvPr id="57" name="直线箭头连接符 56">
            <a:extLst>
              <a:ext uri="{FF2B5EF4-FFF2-40B4-BE49-F238E27FC236}">
                <a16:creationId xmlns:a16="http://schemas.microsoft.com/office/drawing/2014/main" id="{150AB81E-CBBB-E8F0-341F-838B76E40078}"/>
              </a:ext>
            </a:extLst>
          </p:cNvPr>
          <p:cNvCxnSpPr>
            <a:cxnSpLocks/>
            <a:stCxn id="48" idx="2"/>
            <a:endCxn id="51" idx="0"/>
          </p:cNvCxnSpPr>
          <p:nvPr/>
        </p:nvCxnSpPr>
        <p:spPr>
          <a:xfrm>
            <a:off x="1244393" y="4540935"/>
            <a:ext cx="1" cy="11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肘形连接符 63">
            <a:extLst>
              <a:ext uri="{FF2B5EF4-FFF2-40B4-BE49-F238E27FC236}">
                <a16:creationId xmlns:a16="http://schemas.microsoft.com/office/drawing/2014/main" id="{1E186F56-B74B-9CE3-7253-5A5DDDC1EBAA}"/>
              </a:ext>
            </a:extLst>
          </p:cNvPr>
          <p:cNvCxnSpPr>
            <a:cxnSpLocks/>
            <a:stCxn id="51" idx="2"/>
            <a:endCxn id="53" idx="0"/>
          </p:cNvCxnSpPr>
          <p:nvPr/>
        </p:nvCxnSpPr>
        <p:spPr>
          <a:xfrm rot="5400000">
            <a:off x="1016703" y="4912176"/>
            <a:ext cx="183755" cy="2716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肘形连接符 69">
            <a:extLst>
              <a:ext uri="{FF2B5EF4-FFF2-40B4-BE49-F238E27FC236}">
                <a16:creationId xmlns:a16="http://schemas.microsoft.com/office/drawing/2014/main" id="{9EAD1D26-64FD-8D6E-A8A7-313ABF6C0CE4}"/>
              </a:ext>
            </a:extLst>
          </p:cNvPr>
          <p:cNvCxnSpPr>
            <a:cxnSpLocks/>
            <a:stCxn id="51" idx="2"/>
            <a:endCxn id="54" idx="0"/>
          </p:cNvCxnSpPr>
          <p:nvPr/>
        </p:nvCxnSpPr>
        <p:spPr>
          <a:xfrm rot="16200000" flipH="1">
            <a:off x="1287120" y="4913387"/>
            <a:ext cx="195577" cy="2810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肘形连接符 77">
            <a:extLst>
              <a:ext uri="{FF2B5EF4-FFF2-40B4-BE49-F238E27FC236}">
                <a16:creationId xmlns:a16="http://schemas.microsoft.com/office/drawing/2014/main" id="{947F0534-1D16-88F8-C9B6-2251AE1CE315}"/>
              </a:ext>
            </a:extLst>
          </p:cNvPr>
          <p:cNvCxnSpPr>
            <a:cxnSpLocks/>
            <a:endCxn id="55" idx="1"/>
          </p:cNvCxnSpPr>
          <p:nvPr/>
        </p:nvCxnSpPr>
        <p:spPr>
          <a:xfrm rot="16200000" flipH="1">
            <a:off x="817844" y="5476408"/>
            <a:ext cx="218748" cy="113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a:extLst>
              <a:ext uri="{FF2B5EF4-FFF2-40B4-BE49-F238E27FC236}">
                <a16:creationId xmlns:a16="http://schemas.microsoft.com/office/drawing/2014/main" id="{A207DFDA-0B0B-77BF-BDE8-5B69EA663CC4}"/>
              </a:ext>
            </a:extLst>
          </p:cNvPr>
          <p:cNvCxnSpPr>
            <a:cxnSpLocks/>
            <a:endCxn id="55" idx="3"/>
          </p:cNvCxnSpPr>
          <p:nvPr/>
        </p:nvCxnSpPr>
        <p:spPr>
          <a:xfrm rot="5400000">
            <a:off x="1468949" y="5499164"/>
            <a:ext cx="173235" cy="113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B15ECC3-7EB1-BDE3-D19D-65C9D8567B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3967" y="7649046"/>
            <a:ext cx="1540820" cy="1335262"/>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1285</TotalTime>
  <Words>790</Words>
  <Application>Microsoft Macintosh PowerPoint</Application>
  <PresentationFormat>自定义</PresentationFormat>
  <Paragraphs>34</Paragraphs>
  <Slides>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Arial</vt:lpstr>
      <vt:lpstr>Calibri</vt:lpstr>
      <vt:lpstr>Calibri Light</vt:lpstr>
      <vt:lpstr>Office 主题​​</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Microsoft Office User</cp:lastModifiedBy>
  <cp:revision>14</cp:revision>
  <dcterms:created xsi:type="dcterms:W3CDTF">2023-03-16T13:37:30Z</dcterms:created>
  <dcterms:modified xsi:type="dcterms:W3CDTF">2023-04-18T08:10:01Z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24072AB2F79B26449A1B1364AD1794F3</vt:lpwstr>
  </property>
  <property fmtid="{D5CDD505-2E9C-101B-9397-08002B2CF9AE}" pid="3" name="KSOProductBuildVer">
    <vt:lpwstr>2052-5.1.1.7676</vt:lpwstr>
  </property>
</Properties>
</file>